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77" r:id="rId5"/>
    <p:sldId id="278" r:id="rId6"/>
    <p:sldId id="259" r:id="rId7"/>
    <p:sldId id="264" r:id="rId8"/>
    <p:sldId id="267" r:id="rId9"/>
    <p:sldId id="272" r:id="rId10"/>
    <p:sldId id="270" r:id="rId11"/>
    <p:sldId id="268" r:id="rId12"/>
    <p:sldId id="269" r:id="rId13"/>
    <p:sldId id="285" r:id="rId14"/>
    <p:sldId id="287" r:id="rId15"/>
    <p:sldId id="286" r:id="rId16"/>
    <p:sldId id="275" r:id="rId17"/>
    <p:sldId id="274" r:id="rId18"/>
    <p:sldId id="279" r:id="rId19"/>
    <p:sldId id="280" r:id="rId20"/>
    <p:sldId id="281" r:id="rId21"/>
    <p:sldId id="288" r:id="rId22"/>
    <p:sldId id="282" r:id="rId23"/>
    <p:sldId id="283" r:id="rId24"/>
    <p:sldId id="284" r:id="rId25"/>
    <p:sldId id="276" r:id="rId26"/>
    <p:sldId id="289" r:id="rId27"/>
    <p:sldId id="295" r:id="rId28"/>
    <p:sldId id="296" r:id="rId29"/>
    <p:sldId id="294" r:id="rId30"/>
    <p:sldId id="273" r:id="rId31"/>
    <p:sldId id="290" r:id="rId32"/>
    <p:sldId id="291" r:id="rId33"/>
    <p:sldId id="292" r:id="rId34"/>
    <p:sldId id="293" r:id="rId35"/>
    <p:sldId id="297" r:id="rId36"/>
    <p:sldId id="298" r:id="rId37"/>
    <p:sldId id="299" r:id="rId38"/>
    <p:sldId id="301" r:id="rId39"/>
    <p:sldId id="302" r:id="rId40"/>
    <p:sldId id="300" r:id="rId41"/>
    <p:sldId id="271" r:id="rId42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7B4C5-1C12-468C-8FBB-7588D3CF78F5}" type="datetimeFigureOut">
              <a:rPr lang="id-ID" smtClean="0"/>
              <a:t>24/04/2023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6E2D7-BC24-4A76-BC26-8BEB243FEF5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81667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7B4C5-1C12-468C-8FBB-7588D3CF78F5}" type="datetimeFigureOut">
              <a:rPr lang="id-ID" smtClean="0"/>
              <a:t>24/04/2023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6E2D7-BC24-4A76-BC26-8BEB243FEF5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85753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7B4C5-1C12-468C-8FBB-7588D3CF78F5}" type="datetimeFigureOut">
              <a:rPr lang="id-ID" smtClean="0"/>
              <a:t>24/04/2023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6E2D7-BC24-4A76-BC26-8BEB243FEF5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23235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7B4C5-1C12-468C-8FBB-7588D3CF78F5}" type="datetimeFigureOut">
              <a:rPr lang="id-ID" smtClean="0"/>
              <a:t>24/04/2023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6E2D7-BC24-4A76-BC26-8BEB243FEF5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98417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7B4C5-1C12-468C-8FBB-7588D3CF78F5}" type="datetimeFigureOut">
              <a:rPr lang="id-ID" smtClean="0"/>
              <a:t>24/04/2023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6E2D7-BC24-4A76-BC26-8BEB243FEF5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42890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7B4C5-1C12-468C-8FBB-7588D3CF78F5}" type="datetimeFigureOut">
              <a:rPr lang="id-ID" smtClean="0"/>
              <a:t>24/04/2023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6E2D7-BC24-4A76-BC26-8BEB243FEF5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99124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7B4C5-1C12-468C-8FBB-7588D3CF78F5}" type="datetimeFigureOut">
              <a:rPr lang="id-ID" smtClean="0"/>
              <a:t>24/04/2023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6E2D7-BC24-4A76-BC26-8BEB243FEF5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37816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7B4C5-1C12-468C-8FBB-7588D3CF78F5}" type="datetimeFigureOut">
              <a:rPr lang="id-ID" smtClean="0"/>
              <a:t>24/04/2023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6E2D7-BC24-4A76-BC26-8BEB243FEF5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7031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7B4C5-1C12-468C-8FBB-7588D3CF78F5}" type="datetimeFigureOut">
              <a:rPr lang="id-ID" smtClean="0"/>
              <a:t>24/04/2023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6E2D7-BC24-4A76-BC26-8BEB243FEF5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84048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7B4C5-1C12-468C-8FBB-7588D3CF78F5}" type="datetimeFigureOut">
              <a:rPr lang="id-ID" smtClean="0"/>
              <a:t>24/04/2023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6E2D7-BC24-4A76-BC26-8BEB243FEF5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27616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7B4C5-1C12-468C-8FBB-7588D3CF78F5}" type="datetimeFigureOut">
              <a:rPr lang="id-ID" smtClean="0"/>
              <a:t>24/04/2023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6E2D7-BC24-4A76-BC26-8BEB243FEF5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39693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7B4C5-1C12-468C-8FBB-7588D3CF78F5}" type="datetimeFigureOut">
              <a:rPr lang="id-ID" smtClean="0"/>
              <a:t>24/04/2023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6E2D7-BC24-4A76-BC26-8BEB243FEF5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82551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kopedia.com/khursiot/dfrobot-analog-ph-sensor-meter-kit-for-arduino?src=topads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tokopedia.com/cncstorebandung/cnc-dht22-am2302-temperature-humidity-sensor-suhu-module-for-arduino?src=topads" TargetMode="Externa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hopee.co.id/Kap-housing-lampu-LED-strip-i.163616080.4732969878?gclid=Cj0KCQiA8ICOBhDmARIsAEGI6o2R5E7lJFM58DBrBoSx1Rnka_j5XEmtrAKC4Z1TjgY_2SQ-ENwIuxIaAuPXEALw_wcB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librarypublications.telkomuniversity.ac.id/index.php/engineering/article/view/11773/11637" TargetMode="External"/><Relationship Id="rId2" Type="http://schemas.openxmlformats.org/officeDocument/2006/relationships/hyperlink" Target="https://docplayer.info/206414582-Perancangan-sistem-kontrol-derajat-keasaman-tanah-pada-pembibitan-teh-di-pptk-pusat-penelitian-teh-dan-kina-gamboeng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erkebunan.litbang.pertanian.go.id/wp-content/uploads/2011/02/perkebunan_budidaya_teh.pdf" TargetMode="External"/><Relationship Id="rId5" Type="http://schemas.openxmlformats.org/officeDocument/2006/relationships/image" Target="../media/image56.png"/><Relationship Id="rId4" Type="http://schemas.openxmlformats.org/officeDocument/2006/relationships/hyperlink" Target="https://www.growpodsolutions.com/grow-pod/vertical-grow-pods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6ACDFD-C7ED-4BEA-9AEE-44F124FABA7F}"/>
              </a:ext>
            </a:extLst>
          </p:cNvPr>
          <p:cNvSpPr txBox="1"/>
          <p:nvPr/>
        </p:nvSpPr>
        <p:spPr>
          <a:xfrm>
            <a:off x="4018326" y="593401"/>
            <a:ext cx="402719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/>
              <a:t>Dasar </a:t>
            </a:r>
            <a:r>
              <a:rPr lang="en-US" sz="6600" err="1"/>
              <a:t>Teori</a:t>
            </a:r>
            <a:endParaRPr lang="en-ID" sz="6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271362-9086-4481-B233-461882669564}"/>
              </a:ext>
            </a:extLst>
          </p:cNvPr>
          <p:cNvSpPr txBox="1"/>
          <p:nvPr/>
        </p:nvSpPr>
        <p:spPr>
          <a:xfrm>
            <a:off x="1252058" y="1701397"/>
            <a:ext cx="86469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/>
              <a:t>A. </a:t>
            </a:r>
            <a:r>
              <a:rPr lang="en-ID" err="1"/>
              <a:t>Syarat</a:t>
            </a:r>
            <a:r>
              <a:rPr lang="en-ID"/>
              <a:t> </a:t>
            </a:r>
            <a:r>
              <a:rPr lang="en-ID" err="1"/>
              <a:t>Tumbuh</a:t>
            </a:r>
            <a:r>
              <a:rPr lang="en-ID"/>
              <a:t> </a:t>
            </a:r>
            <a:r>
              <a:rPr lang="en-ID" err="1"/>
              <a:t>Tanaman</a:t>
            </a:r>
            <a:r>
              <a:rPr lang="en-ID"/>
              <a:t> </a:t>
            </a:r>
            <a:r>
              <a:rPr lang="en-ID" err="1"/>
              <a:t>teh</a:t>
            </a:r>
            <a:r>
              <a:rPr lang="en-ID"/>
              <a:t> </a:t>
            </a:r>
            <a:r>
              <a:rPr lang="en-ID" err="1"/>
              <a:t>karena</a:t>
            </a:r>
            <a:r>
              <a:rPr lang="en-ID"/>
              <a:t> </a:t>
            </a:r>
            <a:r>
              <a:rPr lang="en-ID" err="1"/>
              <a:t>berasal</a:t>
            </a:r>
            <a:r>
              <a:rPr lang="en-ID"/>
              <a:t> </a:t>
            </a:r>
            <a:r>
              <a:rPr lang="en-ID" err="1"/>
              <a:t>dari</a:t>
            </a:r>
            <a:r>
              <a:rPr lang="en-ID"/>
              <a:t> sub </a:t>
            </a:r>
            <a:r>
              <a:rPr lang="en-ID" err="1"/>
              <a:t>tropis</a:t>
            </a:r>
            <a:r>
              <a:rPr lang="en-ID"/>
              <a:t>, </a:t>
            </a:r>
            <a:r>
              <a:rPr lang="en-ID" err="1"/>
              <a:t>maka</a:t>
            </a:r>
            <a:r>
              <a:rPr lang="en-ID"/>
              <a:t> </a:t>
            </a:r>
            <a:r>
              <a:rPr lang="en-ID" err="1"/>
              <a:t>cocok</a:t>
            </a:r>
            <a:r>
              <a:rPr lang="en-ID"/>
              <a:t> </a:t>
            </a:r>
            <a:r>
              <a:rPr lang="en-ID" err="1"/>
              <a:t>ditanam</a:t>
            </a:r>
            <a:r>
              <a:rPr lang="en-ID"/>
              <a:t> di </a:t>
            </a:r>
            <a:r>
              <a:rPr lang="en-ID" err="1"/>
              <a:t>daerah</a:t>
            </a:r>
            <a:r>
              <a:rPr lang="en-ID"/>
              <a:t> </a:t>
            </a:r>
            <a:r>
              <a:rPr lang="en-ID" err="1"/>
              <a:t>pegunungan</a:t>
            </a:r>
            <a:r>
              <a:rPr lang="en-ID"/>
              <a:t>. Garis </a:t>
            </a:r>
            <a:r>
              <a:rPr lang="en-ID" err="1"/>
              <a:t>besar</a:t>
            </a:r>
            <a:r>
              <a:rPr lang="en-ID"/>
              <a:t> </a:t>
            </a:r>
            <a:r>
              <a:rPr lang="en-ID" b="1" err="1"/>
              <a:t>syarat</a:t>
            </a:r>
            <a:r>
              <a:rPr lang="en-ID"/>
              <a:t> </a:t>
            </a:r>
            <a:r>
              <a:rPr lang="en-ID" err="1"/>
              <a:t>tumbuh</a:t>
            </a:r>
            <a:r>
              <a:rPr lang="en-ID"/>
              <a:t> </a:t>
            </a:r>
            <a:r>
              <a:rPr lang="en-ID" err="1"/>
              <a:t>untuk</a:t>
            </a:r>
            <a:r>
              <a:rPr lang="en-ID"/>
              <a:t> </a:t>
            </a:r>
            <a:r>
              <a:rPr lang="en-ID" err="1"/>
              <a:t>tanaman</a:t>
            </a:r>
            <a:r>
              <a:rPr lang="en-ID"/>
              <a:t> </a:t>
            </a:r>
            <a:r>
              <a:rPr lang="en-ID" err="1"/>
              <a:t>teh</a:t>
            </a:r>
            <a:r>
              <a:rPr lang="en-ID"/>
              <a:t> </a:t>
            </a:r>
            <a:r>
              <a:rPr lang="en-ID" err="1"/>
              <a:t>adalah</a:t>
            </a:r>
            <a:r>
              <a:rPr lang="en-ID"/>
              <a:t> </a:t>
            </a:r>
            <a:r>
              <a:rPr lang="en-ID" err="1"/>
              <a:t>kecocokan</a:t>
            </a:r>
            <a:r>
              <a:rPr lang="en-ID"/>
              <a:t> </a:t>
            </a:r>
            <a:r>
              <a:rPr lang="en-ID" err="1"/>
              <a:t>iklim</a:t>
            </a:r>
            <a:r>
              <a:rPr lang="en-ID"/>
              <a:t> dan </a:t>
            </a:r>
            <a:r>
              <a:rPr lang="en-ID" err="1"/>
              <a:t>tanah</a:t>
            </a:r>
            <a:r>
              <a:rPr lang="en-ID"/>
              <a:t>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1B36A8-8D07-4B7B-8196-B543C908298C}"/>
              </a:ext>
            </a:extLst>
          </p:cNvPr>
          <p:cNvSpPr txBox="1"/>
          <p:nvPr/>
        </p:nvSpPr>
        <p:spPr>
          <a:xfrm>
            <a:off x="1252058" y="2802113"/>
            <a:ext cx="914469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err="1"/>
              <a:t>Faktor</a:t>
            </a:r>
            <a:r>
              <a:rPr lang="en-ID"/>
              <a:t> </a:t>
            </a:r>
            <a:r>
              <a:rPr lang="en-ID" err="1"/>
              <a:t>iklim</a:t>
            </a:r>
            <a:r>
              <a:rPr lang="en-ID"/>
              <a:t> yang </a:t>
            </a:r>
            <a:r>
              <a:rPr lang="en-ID" err="1"/>
              <a:t>harus</a:t>
            </a:r>
            <a:r>
              <a:rPr lang="en-ID"/>
              <a:t> </a:t>
            </a:r>
            <a:r>
              <a:rPr lang="en-ID" err="1"/>
              <a:t>diperhatikan</a:t>
            </a:r>
            <a:r>
              <a:rPr lang="en-ID"/>
              <a:t> </a:t>
            </a:r>
            <a:r>
              <a:rPr lang="en-ID" err="1"/>
              <a:t>seperti</a:t>
            </a:r>
            <a:r>
              <a:rPr lang="en-ID"/>
              <a:t> </a:t>
            </a:r>
            <a:r>
              <a:rPr lang="en-ID" b="1" err="1"/>
              <a:t>suhu</a:t>
            </a:r>
            <a:r>
              <a:rPr lang="en-ID" b="1"/>
              <a:t> </a:t>
            </a:r>
            <a:r>
              <a:rPr lang="en-ID" b="1" err="1"/>
              <a:t>udara</a:t>
            </a:r>
            <a:r>
              <a:rPr lang="en-ID" b="1"/>
              <a:t> yang </a:t>
            </a:r>
            <a:r>
              <a:rPr lang="en-ID" b="1" err="1"/>
              <a:t>baik</a:t>
            </a:r>
            <a:r>
              <a:rPr lang="en-ID" b="1"/>
              <a:t> </a:t>
            </a:r>
            <a:r>
              <a:rPr lang="en-ID" b="1" err="1"/>
              <a:t>berkisar</a:t>
            </a:r>
            <a:r>
              <a:rPr lang="en-ID" b="1"/>
              <a:t> 13 - 15 C</a:t>
            </a:r>
            <a:r>
              <a:rPr lang="en-ID"/>
              <a:t>, </a:t>
            </a:r>
            <a:r>
              <a:rPr lang="en-ID" b="1" err="1"/>
              <a:t>kelembaban</a:t>
            </a:r>
            <a:r>
              <a:rPr lang="en-ID" b="1"/>
              <a:t> </a:t>
            </a:r>
            <a:r>
              <a:rPr lang="en-ID" b="1" err="1"/>
              <a:t>relatif</a:t>
            </a:r>
            <a:r>
              <a:rPr lang="en-ID" b="1"/>
              <a:t> pada </a:t>
            </a:r>
            <a:r>
              <a:rPr lang="en-ID" b="1" err="1"/>
              <a:t>siang</a:t>
            </a:r>
            <a:r>
              <a:rPr lang="en-ID" b="1"/>
              <a:t> </a:t>
            </a:r>
            <a:r>
              <a:rPr lang="en-ID" b="1" err="1"/>
              <a:t>hari</a:t>
            </a:r>
            <a:r>
              <a:rPr lang="en-ID" b="1"/>
              <a:t> &gt;70%</a:t>
            </a:r>
            <a:r>
              <a:rPr lang="en-ID"/>
              <a:t>, </a:t>
            </a:r>
            <a:r>
              <a:rPr lang="en-ID" err="1"/>
              <a:t>curah</a:t>
            </a:r>
            <a:r>
              <a:rPr lang="en-ID"/>
              <a:t> </a:t>
            </a:r>
            <a:r>
              <a:rPr lang="en-ID" err="1"/>
              <a:t>hujan</a:t>
            </a:r>
            <a:r>
              <a:rPr lang="en-ID"/>
              <a:t> </a:t>
            </a:r>
            <a:r>
              <a:rPr lang="en-ID" err="1"/>
              <a:t>tahunan</a:t>
            </a:r>
            <a:r>
              <a:rPr lang="en-ID"/>
              <a:t> </a:t>
            </a:r>
            <a:r>
              <a:rPr lang="en-ID" err="1"/>
              <a:t>tidak</a:t>
            </a:r>
            <a:r>
              <a:rPr lang="en-ID"/>
              <a:t> </a:t>
            </a:r>
            <a:r>
              <a:rPr lang="en-ID" err="1"/>
              <a:t>kurang</a:t>
            </a:r>
            <a:r>
              <a:rPr lang="en-ID"/>
              <a:t> 2.000 mm, </a:t>
            </a:r>
            <a:r>
              <a:rPr lang="en-ID" err="1"/>
              <a:t>dengan</a:t>
            </a:r>
            <a:r>
              <a:rPr lang="en-ID"/>
              <a:t> </a:t>
            </a:r>
            <a:r>
              <a:rPr lang="en-ID" err="1"/>
              <a:t>bulan</a:t>
            </a:r>
            <a:r>
              <a:rPr lang="en-ID"/>
              <a:t> </a:t>
            </a:r>
            <a:r>
              <a:rPr lang="en-ID" err="1"/>
              <a:t>penanaman</a:t>
            </a:r>
            <a:r>
              <a:rPr lang="en-ID"/>
              <a:t> </a:t>
            </a:r>
            <a:r>
              <a:rPr lang="en-ID" err="1"/>
              <a:t>curah</a:t>
            </a:r>
            <a:r>
              <a:rPr lang="en-ID"/>
              <a:t> </a:t>
            </a:r>
            <a:r>
              <a:rPr lang="en-ID" err="1"/>
              <a:t>hujan</a:t>
            </a:r>
            <a:r>
              <a:rPr lang="en-ID"/>
              <a:t> </a:t>
            </a:r>
            <a:r>
              <a:rPr lang="en-ID" err="1"/>
              <a:t>kurang</a:t>
            </a:r>
            <a:r>
              <a:rPr lang="en-ID"/>
              <a:t> </a:t>
            </a:r>
            <a:r>
              <a:rPr lang="en-ID" err="1"/>
              <a:t>dari</a:t>
            </a:r>
            <a:r>
              <a:rPr lang="en-ID"/>
              <a:t> 60 mm </a:t>
            </a:r>
            <a:r>
              <a:rPr lang="en-ID" err="1"/>
              <a:t>tidak</a:t>
            </a:r>
            <a:r>
              <a:rPr lang="en-ID"/>
              <a:t> </a:t>
            </a:r>
            <a:r>
              <a:rPr lang="en-ID" err="1"/>
              <a:t>lebih</a:t>
            </a:r>
            <a:r>
              <a:rPr lang="en-ID"/>
              <a:t> 2 </a:t>
            </a:r>
            <a:r>
              <a:rPr lang="en-ID" err="1"/>
              <a:t>bulan</a:t>
            </a:r>
            <a:r>
              <a:rPr lang="en-ID"/>
              <a:t>. Dari </a:t>
            </a:r>
            <a:r>
              <a:rPr lang="en-ID" err="1"/>
              <a:t>segi</a:t>
            </a:r>
            <a:r>
              <a:rPr lang="en-ID"/>
              <a:t> </a:t>
            </a:r>
            <a:r>
              <a:rPr lang="en-ID" err="1"/>
              <a:t>penyinaran</a:t>
            </a:r>
            <a:r>
              <a:rPr lang="en-ID"/>
              <a:t> </a:t>
            </a:r>
            <a:r>
              <a:rPr lang="en-ID" err="1"/>
              <a:t>sinar</a:t>
            </a:r>
            <a:r>
              <a:rPr lang="en-ID"/>
              <a:t> </a:t>
            </a:r>
            <a:r>
              <a:rPr lang="en-ID" err="1"/>
              <a:t>matahari</a:t>
            </a:r>
            <a:r>
              <a:rPr lang="en-ID"/>
              <a:t> sangat </a:t>
            </a:r>
            <a:r>
              <a:rPr lang="en-ID" err="1"/>
              <a:t>mempengaruhi</a:t>
            </a:r>
            <a:r>
              <a:rPr lang="en-ID"/>
              <a:t> </a:t>
            </a:r>
            <a:r>
              <a:rPr lang="en-ID" err="1"/>
              <a:t>pertanaman</a:t>
            </a:r>
            <a:r>
              <a:rPr lang="en-ID"/>
              <a:t> </a:t>
            </a:r>
            <a:r>
              <a:rPr lang="en-ID" err="1"/>
              <a:t>teh</a:t>
            </a:r>
            <a:r>
              <a:rPr lang="en-ID"/>
              <a:t>. Makin </a:t>
            </a:r>
            <a:r>
              <a:rPr lang="en-ID" err="1"/>
              <a:t>banyak</a:t>
            </a:r>
            <a:r>
              <a:rPr lang="en-ID"/>
              <a:t> </a:t>
            </a:r>
            <a:r>
              <a:rPr lang="en-ID" err="1"/>
              <a:t>sinar</a:t>
            </a:r>
            <a:r>
              <a:rPr lang="en-ID"/>
              <a:t> </a:t>
            </a:r>
            <a:r>
              <a:rPr lang="en-ID" err="1"/>
              <a:t>matahari</a:t>
            </a:r>
            <a:r>
              <a:rPr lang="en-ID"/>
              <a:t> </a:t>
            </a:r>
            <a:r>
              <a:rPr lang="en-ID" err="1"/>
              <a:t>makin</a:t>
            </a:r>
            <a:r>
              <a:rPr lang="en-ID"/>
              <a:t> </a:t>
            </a:r>
            <a:r>
              <a:rPr lang="en-ID" err="1"/>
              <a:t>tinggi</a:t>
            </a:r>
            <a:r>
              <a:rPr lang="en-ID"/>
              <a:t> </a:t>
            </a:r>
            <a:r>
              <a:rPr lang="en-ID" err="1"/>
              <a:t>suhu</a:t>
            </a:r>
            <a:r>
              <a:rPr lang="en-ID"/>
              <a:t>, </a:t>
            </a:r>
            <a:r>
              <a:rPr lang="en-ID" err="1"/>
              <a:t>bila</a:t>
            </a:r>
            <a:r>
              <a:rPr lang="en-ID"/>
              <a:t> </a:t>
            </a:r>
            <a:r>
              <a:rPr lang="en-ID" err="1"/>
              <a:t>suhu</a:t>
            </a:r>
            <a:r>
              <a:rPr lang="en-ID"/>
              <a:t> </a:t>
            </a:r>
            <a:r>
              <a:rPr lang="en-ID" err="1"/>
              <a:t>mencapai</a:t>
            </a:r>
            <a:r>
              <a:rPr lang="en-ID"/>
              <a:t> 30C </a:t>
            </a:r>
            <a:r>
              <a:rPr lang="en-ID" err="1"/>
              <a:t>pertumbuhan</a:t>
            </a:r>
            <a:r>
              <a:rPr lang="en-ID"/>
              <a:t> </a:t>
            </a:r>
            <a:r>
              <a:rPr lang="en-ID" err="1"/>
              <a:t>tanaman</a:t>
            </a:r>
            <a:r>
              <a:rPr lang="en-ID"/>
              <a:t> </a:t>
            </a:r>
            <a:r>
              <a:rPr lang="en-ID" err="1"/>
              <a:t>teh</a:t>
            </a:r>
            <a:r>
              <a:rPr lang="en-ID"/>
              <a:t> </a:t>
            </a:r>
            <a:r>
              <a:rPr lang="en-ID" err="1"/>
              <a:t>akan</a:t>
            </a:r>
            <a:r>
              <a:rPr lang="en-ID"/>
              <a:t> </a:t>
            </a:r>
            <a:r>
              <a:rPr lang="en-ID" err="1"/>
              <a:t>terlambat</a:t>
            </a:r>
            <a:r>
              <a:rPr lang="en-ID"/>
              <a:t>. Pada </a:t>
            </a:r>
            <a:r>
              <a:rPr lang="en-ID" err="1"/>
              <a:t>ketinggian</a:t>
            </a:r>
            <a:r>
              <a:rPr lang="en-ID"/>
              <a:t> 400 – 800 m </a:t>
            </a:r>
            <a:r>
              <a:rPr lang="en-ID" err="1"/>
              <a:t>kebun-kebun</a:t>
            </a:r>
            <a:r>
              <a:rPr lang="en-ID"/>
              <a:t> </a:t>
            </a:r>
            <a:r>
              <a:rPr lang="en-ID" err="1"/>
              <a:t>teh</a:t>
            </a:r>
            <a:r>
              <a:rPr lang="en-ID"/>
              <a:t> </a:t>
            </a:r>
            <a:r>
              <a:rPr lang="en-ID" err="1"/>
              <a:t>memerlukan</a:t>
            </a:r>
            <a:r>
              <a:rPr lang="en-ID"/>
              <a:t> </a:t>
            </a:r>
            <a:r>
              <a:rPr lang="en-ID" err="1"/>
              <a:t>pohon</a:t>
            </a:r>
            <a:r>
              <a:rPr lang="en-ID"/>
              <a:t> </a:t>
            </a:r>
            <a:r>
              <a:rPr lang="en-ID" err="1"/>
              <a:t>pelindung</a:t>
            </a:r>
            <a:r>
              <a:rPr lang="en-ID"/>
              <a:t> </a:t>
            </a:r>
            <a:r>
              <a:rPr lang="en-ID" err="1"/>
              <a:t>tetap</a:t>
            </a:r>
            <a:r>
              <a:rPr lang="en-ID"/>
              <a:t> </a:t>
            </a:r>
            <a:r>
              <a:rPr lang="en-ID" err="1"/>
              <a:t>atau</a:t>
            </a:r>
            <a:r>
              <a:rPr lang="en-ID"/>
              <a:t> </a:t>
            </a:r>
            <a:r>
              <a:rPr lang="en-ID" err="1"/>
              <a:t>sementara</a:t>
            </a:r>
            <a:r>
              <a:rPr lang="en-ID"/>
              <a:t>. </a:t>
            </a:r>
            <a:r>
              <a:rPr lang="en-ID" err="1"/>
              <a:t>Disamping</a:t>
            </a:r>
            <a:r>
              <a:rPr lang="en-ID"/>
              <a:t> </a:t>
            </a:r>
            <a:r>
              <a:rPr lang="en-ID" err="1"/>
              <a:t>itu</a:t>
            </a:r>
            <a:r>
              <a:rPr lang="en-ID"/>
              <a:t> </a:t>
            </a:r>
            <a:r>
              <a:rPr lang="en-ID" err="1"/>
              <a:t>perlu</a:t>
            </a:r>
            <a:r>
              <a:rPr lang="en-ID"/>
              <a:t> </a:t>
            </a:r>
            <a:r>
              <a:rPr lang="en-ID" err="1"/>
              <a:t>mulsa</a:t>
            </a:r>
            <a:r>
              <a:rPr lang="en-ID"/>
              <a:t> </a:t>
            </a:r>
            <a:r>
              <a:rPr lang="en-ID" err="1"/>
              <a:t>sekitar</a:t>
            </a:r>
            <a:r>
              <a:rPr lang="en-ID"/>
              <a:t> 20 ton/ha </a:t>
            </a:r>
            <a:r>
              <a:rPr lang="en-ID" err="1"/>
              <a:t>untuk</a:t>
            </a:r>
            <a:r>
              <a:rPr lang="en-ID"/>
              <a:t> </a:t>
            </a:r>
            <a:r>
              <a:rPr lang="en-ID" err="1"/>
              <a:t>menurunkan</a:t>
            </a:r>
            <a:r>
              <a:rPr lang="en-ID"/>
              <a:t> </a:t>
            </a:r>
            <a:r>
              <a:rPr lang="en-ID" err="1"/>
              <a:t>suhu</a:t>
            </a:r>
            <a:r>
              <a:rPr lang="en-ID"/>
              <a:t> </a:t>
            </a:r>
            <a:r>
              <a:rPr lang="en-ID" err="1"/>
              <a:t>tanah</a:t>
            </a:r>
            <a:r>
              <a:rPr lang="en-ID"/>
              <a:t>. </a:t>
            </a:r>
            <a:r>
              <a:rPr lang="en-ID" err="1"/>
              <a:t>Suhu</a:t>
            </a:r>
            <a:r>
              <a:rPr lang="en-ID"/>
              <a:t> </a:t>
            </a:r>
            <a:r>
              <a:rPr lang="en-ID" err="1"/>
              <a:t>tanah</a:t>
            </a:r>
            <a:r>
              <a:rPr lang="en-ID"/>
              <a:t> </a:t>
            </a:r>
            <a:r>
              <a:rPr lang="en-ID" err="1"/>
              <a:t>tinggi</a:t>
            </a:r>
            <a:r>
              <a:rPr lang="en-ID"/>
              <a:t> </a:t>
            </a:r>
            <a:r>
              <a:rPr lang="en-ID" err="1"/>
              <a:t>dapat</a:t>
            </a:r>
            <a:r>
              <a:rPr lang="en-ID"/>
              <a:t> </a:t>
            </a:r>
            <a:r>
              <a:rPr lang="en-ID" err="1"/>
              <a:t>merusak</a:t>
            </a:r>
            <a:r>
              <a:rPr lang="en-ID"/>
              <a:t> </a:t>
            </a:r>
            <a:r>
              <a:rPr lang="en-ID" err="1"/>
              <a:t>perakaran</a:t>
            </a:r>
            <a:r>
              <a:rPr lang="en-ID"/>
              <a:t> </a:t>
            </a:r>
            <a:r>
              <a:rPr lang="en-ID" err="1"/>
              <a:t>tanaman</a:t>
            </a:r>
            <a:r>
              <a:rPr lang="en-ID"/>
              <a:t>, </a:t>
            </a:r>
            <a:r>
              <a:rPr lang="en-ID" err="1"/>
              <a:t>terutama</a:t>
            </a:r>
            <a:r>
              <a:rPr lang="en-ID"/>
              <a:t> </a:t>
            </a:r>
            <a:r>
              <a:rPr lang="en-ID" err="1"/>
              <a:t>akar</a:t>
            </a:r>
            <a:r>
              <a:rPr lang="en-ID"/>
              <a:t> </a:t>
            </a:r>
            <a:r>
              <a:rPr lang="en-ID" err="1"/>
              <a:t>dibagian</a:t>
            </a:r>
            <a:r>
              <a:rPr lang="en-ID"/>
              <a:t> </a:t>
            </a:r>
            <a:r>
              <a:rPr lang="en-ID" err="1"/>
              <a:t>atas</a:t>
            </a:r>
            <a:r>
              <a:rPr lang="en-ID"/>
              <a:t>. </a:t>
            </a:r>
            <a:r>
              <a:rPr lang="en-ID" err="1"/>
              <a:t>Faktor</a:t>
            </a:r>
            <a:r>
              <a:rPr lang="en-ID"/>
              <a:t> </a:t>
            </a:r>
            <a:r>
              <a:rPr lang="en-ID" err="1"/>
              <a:t>iklim</a:t>
            </a:r>
            <a:r>
              <a:rPr lang="en-ID"/>
              <a:t> lain yang </a:t>
            </a:r>
            <a:r>
              <a:rPr lang="en-ID" err="1"/>
              <a:t>harus</a:t>
            </a:r>
            <a:r>
              <a:rPr lang="en-ID"/>
              <a:t> </a:t>
            </a:r>
            <a:r>
              <a:rPr lang="en-ID" err="1"/>
              <a:t>diperhatikan</a:t>
            </a:r>
            <a:r>
              <a:rPr lang="en-ID"/>
              <a:t> </a:t>
            </a:r>
            <a:r>
              <a:rPr lang="en-ID" err="1"/>
              <a:t>adalah</a:t>
            </a:r>
            <a:r>
              <a:rPr lang="en-ID"/>
              <a:t> </a:t>
            </a:r>
            <a:r>
              <a:rPr lang="en-ID" err="1"/>
              <a:t>tiupan</a:t>
            </a:r>
            <a:r>
              <a:rPr lang="en-ID"/>
              <a:t> </a:t>
            </a:r>
            <a:r>
              <a:rPr lang="en-ID" err="1"/>
              <a:t>angin</a:t>
            </a:r>
            <a:r>
              <a:rPr lang="en-ID"/>
              <a:t> yang </a:t>
            </a:r>
            <a:r>
              <a:rPr lang="en-ID" err="1"/>
              <a:t>terus</a:t>
            </a:r>
            <a:r>
              <a:rPr lang="en-ID"/>
              <a:t> </a:t>
            </a:r>
            <a:r>
              <a:rPr lang="en-ID" err="1"/>
              <a:t>menerus</a:t>
            </a:r>
            <a:r>
              <a:rPr lang="en-ID"/>
              <a:t> </a:t>
            </a:r>
            <a:r>
              <a:rPr lang="en-ID" err="1"/>
              <a:t>dapat</a:t>
            </a:r>
            <a:r>
              <a:rPr lang="en-ID"/>
              <a:t> </a:t>
            </a:r>
            <a:r>
              <a:rPr lang="en-ID" err="1"/>
              <a:t>menyebabkan</a:t>
            </a:r>
            <a:r>
              <a:rPr lang="en-ID"/>
              <a:t> </a:t>
            </a:r>
            <a:r>
              <a:rPr lang="en-ID" err="1"/>
              <a:t>daun</a:t>
            </a:r>
            <a:r>
              <a:rPr lang="en-ID"/>
              <a:t> </a:t>
            </a:r>
            <a:r>
              <a:rPr lang="en-ID" err="1"/>
              <a:t>rontok</a:t>
            </a:r>
            <a:r>
              <a:rPr lang="en-ID"/>
              <a:t>. </a:t>
            </a:r>
            <a:r>
              <a:rPr lang="en-ID" err="1"/>
              <a:t>Angin</a:t>
            </a:r>
            <a:r>
              <a:rPr lang="en-ID"/>
              <a:t> </a:t>
            </a:r>
            <a:r>
              <a:rPr lang="en-ID" err="1"/>
              <a:t>dapat</a:t>
            </a:r>
            <a:r>
              <a:rPr lang="en-ID"/>
              <a:t> </a:t>
            </a:r>
            <a:r>
              <a:rPr lang="en-ID" err="1"/>
              <a:t>mempengaruhi</a:t>
            </a:r>
            <a:r>
              <a:rPr lang="en-ID"/>
              <a:t> </a:t>
            </a:r>
            <a:r>
              <a:rPr lang="en-ID" err="1"/>
              <a:t>kelembaban</a:t>
            </a:r>
            <a:r>
              <a:rPr lang="en-ID"/>
              <a:t> </a:t>
            </a:r>
            <a:r>
              <a:rPr lang="en-ID" err="1"/>
              <a:t>udara</a:t>
            </a:r>
            <a:r>
              <a:rPr lang="en-ID"/>
              <a:t> </a:t>
            </a:r>
            <a:r>
              <a:rPr lang="en-ID" err="1"/>
              <a:t>serta</a:t>
            </a:r>
            <a:r>
              <a:rPr lang="en-ID"/>
              <a:t> </a:t>
            </a:r>
            <a:r>
              <a:rPr lang="en-ID" err="1"/>
              <a:t>berpengaruh</a:t>
            </a:r>
            <a:r>
              <a:rPr lang="en-ID"/>
              <a:t> pada </a:t>
            </a:r>
            <a:r>
              <a:rPr lang="en-ID" err="1"/>
              <a:t>penyebaran</a:t>
            </a:r>
            <a:r>
              <a:rPr lang="en-ID"/>
              <a:t> </a:t>
            </a:r>
            <a:r>
              <a:rPr lang="en-ID" err="1"/>
              <a:t>hama</a:t>
            </a:r>
            <a:r>
              <a:rPr lang="en-ID"/>
              <a:t> dan </a:t>
            </a:r>
            <a:r>
              <a:rPr lang="en-ID" err="1"/>
              <a:t>penyakit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40978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99BE11-5F41-475B-8B14-8A6A68C6A816}"/>
              </a:ext>
            </a:extLst>
          </p:cNvPr>
          <p:cNvSpPr txBox="1"/>
          <p:nvPr/>
        </p:nvSpPr>
        <p:spPr>
          <a:xfrm>
            <a:off x="5273916" y="1060704"/>
            <a:ext cx="1644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Sensory System</a:t>
            </a:r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555FC5-F2E2-4425-AAE8-14D7CA997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04" y="1637697"/>
            <a:ext cx="1799654" cy="17913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87B354-7750-435F-B5D9-2CB312DAD102}"/>
              </a:ext>
            </a:extLst>
          </p:cNvPr>
          <p:cNvSpPr txBox="1"/>
          <p:nvPr/>
        </p:nvSpPr>
        <p:spPr>
          <a:xfrm>
            <a:off x="766505" y="3550012"/>
            <a:ext cx="18943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/>
              <a:t>PH Sensor DF Robot</a:t>
            </a:r>
            <a:br>
              <a:rPr lang="en-US" sz="1100" b="1"/>
            </a:br>
            <a:r>
              <a:rPr lang="en-US" sz="1100" b="1">
                <a:hlinkClick r:id="rId3"/>
              </a:rPr>
              <a:t>https://www.tokopedia.com/khursiot/dfrobot-analog-ph-sensor-meter-kit-for-arduino?src=topads</a:t>
            </a:r>
            <a:endParaRPr lang="en-US" sz="1100" b="1"/>
          </a:p>
          <a:p>
            <a:endParaRPr lang="en-ID" sz="1100" b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20A33E-CE77-498E-BE1F-B69383202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8084" y="1902143"/>
            <a:ext cx="1534757" cy="12624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89485E-BE5C-441F-A805-6FC9B29B1ACC}"/>
              </a:ext>
            </a:extLst>
          </p:cNvPr>
          <p:cNvSpPr txBox="1"/>
          <p:nvPr/>
        </p:nvSpPr>
        <p:spPr>
          <a:xfrm>
            <a:off x="6738262" y="3429000"/>
            <a:ext cx="189439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/>
              <a:t>DHT22</a:t>
            </a:r>
            <a:br>
              <a:rPr lang="en-US" sz="1100" b="1"/>
            </a:br>
            <a:r>
              <a:rPr lang="en-ID" sz="1100" b="0" i="0" u="none" strike="noStrike">
                <a:solidFill>
                  <a:srgbClr val="000000"/>
                </a:solidFill>
                <a:effectLst/>
                <a:latin typeface="Roboto" pitchFamily="2" charset="0"/>
                <a:hlinkClick r:id="rId5"/>
              </a:rPr>
              <a:t>https://www.tokopedia.com/cncstorebandung/cnc-dht22-am2302-temperature-humidity-sensor-suhu-module-for-arduino?src=topads</a:t>
            </a:r>
            <a:r>
              <a:rPr lang="en-ID" sz="1100" b="0" i="0" u="none" strike="noStrike">
                <a:solidFill>
                  <a:srgbClr val="000000"/>
                </a:solidFill>
                <a:effectLst/>
                <a:latin typeface="Roboto" pitchFamily="2" charset="0"/>
              </a:rPr>
              <a:t> </a:t>
            </a:r>
            <a:endParaRPr lang="en-ID" sz="1100" b="1"/>
          </a:p>
        </p:txBody>
      </p:sp>
    </p:spTree>
    <p:extLst>
      <p:ext uri="{BB962C8B-B14F-4D97-AF65-F5344CB8AC3E}">
        <p14:creationId xmlns:p14="http://schemas.microsoft.com/office/powerpoint/2010/main" val="3541603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C7D7D1-5D47-4FD2-962F-6FBEAA6DE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288" y="1179135"/>
            <a:ext cx="5210175" cy="4848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A50948-DC7F-4526-B527-305E070F7CCE}"/>
              </a:ext>
            </a:extLst>
          </p:cNvPr>
          <p:cNvSpPr txBox="1"/>
          <p:nvPr/>
        </p:nvSpPr>
        <p:spPr>
          <a:xfrm>
            <a:off x="4468258" y="594360"/>
            <a:ext cx="32522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err="1"/>
              <a:t>Sistem</a:t>
            </a:r>
            <a:r>
              <a:rPr lang="en-US" sz="3200" b="1"/>
              <a:t> Tandon Air</a:t>
            </a:r>
            <a:endParaRPr lang="en-ID" sz="3200" b="1"/>
          </a:p>
        </p:txBody>
      </p:sp>
    </p:spTree>
    <p:extLst>
      <p:ext uri="{BB962C8B-B14F-4D97-AF65-F5344CB8AC3E}">
        <p14:creationId xmlns:p14="http://schemas.microsoft.com/office/powerpoint/2010/main" val="3305899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69E312-0A7F-4ADD-9B8D-6B6D8FA8A204}"/>
              </a:ext>
            </a:extLst>
          </p:cNvPr>
          <p:cNvSpPr txBox="1"/>
          <p:nvPr/>
        </p:nvSpPr>
        <p:spPr>
          <a:xfrm>
            <a:off x="790073" y="1435608"/>
            <a:ext cx="220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Data </a:t>
            </a:r>
            <a:r>
              <a:rPr lang="en-US" b="1" err="1"/>
              <a:t>Logging,SSR</a:t>
            </a:r>
            <a:r>
              <a:rPr lang="en-US" b="1"/>
              <a:t>, PH</a:t>
            </a:r>
            <a:endParaRPr lang="en-ID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8EFB2A-F4F8-451E-A509-79A53EE65EA4}"/>
              </a:ext>
            </a:extLst>
          </p:cNvPr>
          <p:cNvSpPr txBox="1"/>
          <p:nvPr/>
        </p:nvSpPr>
        <p:spPr>
          <a:xfrm>
            <a:off x="790073" y="1804940"/>
            <a:ext cx="10611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/>
              <a:t>TUGAS AKHIR – TE095561 RANCANGAN OTOMASI KONTROL TEMPERATUR DAN PH AIR PADA KEBUN HIDROPONIK TANAMAN SELADA KERITING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1E3584-C32A-4048-9548-EFADDFB8D63A}"/>
              </a:ext>
            </a:extLst>
          </p:cNvPr>
          <p:cNvSpPr txBox="1"/>
          <p:nvPr/>
        </p:nvSpPr>
        <p:spPr>
          <a:xfrm>
            <a:off x="5307451" y="495776"/>
            <a:ext cx="1577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err="1"/>
              <a:t>Referensi</a:t>
            </a:r>
            <a:endParaRPr lang="en-ID" sz="28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E833CE-6CE2-4A1A-A0FE-44E85435ED69}"/>
              </a:ext>
            </a:extLst>
          </p:cNvPr>
          <p:cNvSpPr txBox="1"/>
          <p:nvPr/>
        </p:nvSpPr>
        <p:spPr>
          <a:xfrm>
            <a:off x="790073" y="3005269"/>
            <a:ext cx="48334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D" sz="1200" b="0" i="0">
                <a:effectLst/>
                <a:latin typeface="Arial" panose="020B0604020202020204" pitchFamily="34" charset="0"/>
              </a:rPr>
              <a:t>https://ieeexplore.ieee.org/abstract/document/9467147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11EA2B-DB23-4CAB-BEA3-3BCAFA415D93}"/>
              </a:ext>
            </a:extLst>
          </p:cNvPr>
          <p:cNvSpPr txBox="1"/>
          <p:nvPr/>
        </p:nvSpPr>
        <p:spPr>
          <a:xfrm>
            <a:off x="790073" y="263593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D" b="1" i="0">
                <a:solidFill>
                  <a:srgbClr val="3A3A3A"/>
                </a:solidFill>
                <a:effectLst/>
                <a:latin typeface="Helvetica" panose="020B0604020202020204" pitchFamily="34" charset="0"/>
              </a:rPr>
              <a:t>DHT22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75A9C2-4E3F-442F-89A2-7B5313B2D2DD}"/>
              </a:ext>
            </a:extLst>
          </p:cNvPr>
          <p:cNvSpPr txBox="1"/>
          <p:nvPr/>
        </p:nvSpPr>
        <p:spPr>
          <a:xfrm>
            <a:off x="790072" y="3770361"/>
            <a:ext cx="38733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err="1"/>
              <a:t>Pengendalian</a:t>
            </a:r>
            <a:r>
              <a:rPr lang="en-ID"/>
              <a:t> PH dan EC pada </a:t>
            </a:r>
            <a:r>
              <a:rPr lang="en-ID" err="1"/>
              <a:t>larutan</a:t>
            </a:r>
            <a:r>
              <a:rPr lang="en-ID"/>
              <a:t> </a:t>
            </a:r>
            <a:r>
              <a:rPr lang="en-ID" err="1"/>
              <a:t>Nutrisi</a:t>
            </a:r>
            <a:r>
              <a:rPr lang="en-ID"/>
              <a:t> </a:t>
            </a:r>
            <a:r>
              <a:rPr lang="en-ID" err="1"/>
              <a:t>hidroponik</a:t>
            </a:r>
            <a:r>
              <a:rPr lang="en-ID"/>
              <a:t> </a:t>
            </a:r>
            <a:r>
              <a:rPr lang="en-ID" err="1"/>
              <a:t>tomat</a:t>
            </a:r>
            <a:r>
              <a:rPr lang="en-ID"/>
              <a:t> </a:t>
            </a:r>
            <a:r>
              <a:rPr lang="en-ID" err="1"/>
              <a:t>ceri</a:t>
            </a:r>
            <a:endParaRPr lang="en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B56A3A-138C-4258-965E-F86A0CFD5E9B}"/>
              </a:ext>
            </a:extLst>
          </p:cNvPr>
          <p:cNvSpPr txBox="1"/>
          <p:nvPr/>
        </p:nvSpPr>
        <p:spPr>
          <a:xfrm>
            <a:off x="790073" y="3387996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D" b="1" i="0">
                <a:solidFill>
                  <a:srgbClr val="3A3A3A"/>
                </a:solidFill>
                <a:effectLst/>
                <a:latin typeface="Helvetica" panose="020B0604020202020204" pitchFamily="34" charset="0"/>
              </a:rPr>
              <a:t>EC Sensor</a:t>
            </a:r>
          </a:p>
        </p:txBody>
      </p:sp>
    </p:spTree>
    <p:extLst>
      <p:ext uri="{BB962C8B-B14F-4D97-AF65-F5344CB8AC3E}">
        <p14:creationId xmlns:p14="http://schemas.microsoft.com/office/powerpoint/2010/main" val="3464405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floor, building, indoor, white&#10;&#10;Description automatically generated">
            <a:extLst>
              <a:ext uri="{FF2B5EF4-FFF2-40B4-BE49-F238E27FC236}">
                <a16:creationId xmlns:a16="http://schemas.microsoft.com/office/drawing/2014/main" id="{2F77F674-9BF4-45EB-8728-A20501480A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65" b="13749"/>
          <a:stretch/>
        </p:blipFill>
        <p:spPr>
          <a:xfrm>
            <a:off x="0" y="0"/>
            <a:ext cx="121942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388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bar 2">
            <a:extLst>
              <a:ext uri="{FF2B5EF4-FFF2-40B4-BE49-F238E27FC236}">
                <a16:creationId xmlns:a16="http://schemas.microsoft.com/office/drawing/2014/main" id="{8D05D402-5FAD-4476-8552-8FAFFA6B91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7" r="1841"/>
          <a:stretch/>
        </p:blipFill>
        <p:spPr>
          <a:xfrm>
            <a:off x="192505" y="427240"/>
            <a:ext cx="11806990" cy="60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8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bar 2">
            <a:extLst>
              <a:ext uri="{FF2B5EF4-FFF2-40B4-BE49-F238E27FC236}">
                <a16:creationId xmlns:a16="http://schemas.microsoft.com/office/drawing/2014/main" id="{269F014F-2F99-4BDE-8EBF-FD13FDC20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48" y="1198722"/>
            <a:ext cx="7290118" cy="4460556"/>
          </a:xfrm>
          <a:prstGeom prst="rect">
            <a:avLst/>
          </a:prstGeom>
        </p:spPr>
      </p:pic>
      <p:sp>
        <p:nvSpPr>
          <p:cNvPr id="4" name="Kotak Teks 3">
            <a:extLst>
              <a:ext uri="{FF2B5EF4-FFF2-40B4-BE49-F238E27FC236}">
                <a16:creationId xmlns:a16="http://schemas.microsoft.com/office/drawing/2014/main" id="{FB14B90E-135F-432A-93DC-100A4754575B}"/>
              </a:ext>
            </a:extLst>
          </p:cNvPr>
          <p:cNvSpPr txBox="1"/>
          <p:nvPr/>
        </p:nvSpPr>
        <p:spPr>
          <a:xfrm>
            <a:off x="8343900" y="2867025"/>
            <a:ext cx="37623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/>
              <a:t>Penyiraman</a:t>
            </a:r>
            <a:r>
              <a:rPr lang="en-US" sz="4400" dirty="0"/>
              <a:t> tetes</a:t>
            </a:r>
            <a:endParaRPr lang="id-ID" sz="4400" dirty="0"/>
          </a:p>
        </p:txBody>
      </p:sp>
    </p:spTree>
    <p:extLst>
      <p:ext uri="{BB962C8B-B14F-4D97-AF65-F5344CB8AC3E}">
        <p14:creationId xmlns:p14="http://schemas.microsoft.com/office/powerpoint/2010/main" val="913160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bar 2">
            <a:extLst>
              <a:ext uri="{FF2B5EF4-FFF2-40B4-BE49-F238E27FC236}">
                <a16:creationId xmlns:a16="http://schemas.microsoft.com/office/drawing/2014/main" id="{5C816104-FE74-47CE-9F09-BB57E1271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3542"/>
            <a:ext cx="9353550" cy="4613697"/>
          </a:xfrm>
          <a:prstGeom prst="rect">
            <a:avLst/>
          </a:prstGeom>
        </p:spPr>
      </p:pic>
      <p:sp>
        <p:nvSpPr>
          <p:cNvPr id="4" name="Kotak Teks 3">
            <a:extLst>
              <a:ext uri="{FF2B5EF4-FFF2-40B4-BE49-F238E27FC236}">
                <a16:creationId xmlns:a16="http://schemas.microsoft.com/office/drawing/2014/main" id="{12FCD78D-0BCE-40C3-82A7-C20FC320508C}"/>
              </a:ext>
            </a:extLst>
          </p:cNvPr>
          <p:cNvSpPr txBox="1"/>
          <p:nvPr/>
        </p:nvSpPr>
        <p:spPr>
          <a:xfrm>
            <a:off x="9572625" y="2767280"/>
            <a:ext cx="21431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err="1"/>
              <a:t>Selang</a:t>
            </a:r>
            <a:r>
              <a:rPr lang="en-US" sz="4000"/>
              <a:t> </a:t>
            </a:r>
            <a:r>
              <a:rPr lang="en-US" sz="4000" err="1"/>
              <a:t>Alir</a:t>
            </a:r>
            <a:br>
              <a:rPr lang="en-US" sz="4000"/>
            </a:br>
            <a:endParaRPr lang="id-ID" sz="4000"/>
          </a:p>
        </p:txBody>
      </p:sp>
    </p:spTree>
    <p:extLst>
      <p:ext uri="{BB962C8B-B14F-4D97-AF65-F5344CB8AC3E}">
        <p14:creationId xmlns:p14="http://schemas.microsoft.com/office/powerpoint/2010/main" val="1397502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E8E2D953-500E-467E-B6A0-7E69DF5C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131793"/>
            <a:ext cx="5294716" cy="259441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ambar 4" descr="Sebuah gambar berisi teks&#10;&#10;Deskripsi dibuat secara otomatis">
            <a:extLst>
              <a:ext uri="{FF2B5EF4-FFF2-40B4-BE49-F238E27FC236}">
                <a16:creationId xmlns:a16="http://schemas.microsoft.com/office/drawing/2014/main" id="{F6A02598-6E27-4D06-BED0-3F7E9B781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2111939"/>
            <a:ext cx="5294715" cy="263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33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bar 2">
            <a:extLst>
              <a:ext uri="{FF2B5EF4-FFF2-40B4-BE49-F238E27FC236}">
                <a16:creationId xmlns:a16="http://schemas.microsoft.com/office/drawing/2014/main" id="{A49DBC79-3731-42FA-9714-73512D07A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67" y="271475"/>
            <a:ext cx="5235203" cy="6315049"/>
          </a:xfrm>
          <a:prstGeom prst="rect">
            <a:avLst/>
          </a:prstGeom>
        </p:spPr>
      </p:pic>
      <p:sp>
        <p:nvSpPr>
          <p:cNvPr id="2" name="Kotak Teks 1">
            <a:extLst>
              <a:ext uri="{FF2B5EF4-FFF2-40B4-BE49-F238E27FC236}">
                <a16:creationId xmlns:a16="http://schemas.microsoft.com/office/drawing/2014/main" id="{57533583-B010-4128-B7AF-F089ED40906C}"/>
              </a:ext>
            </a:extLst>
          </p:cNvPr>
          <p:cNvSpPr txBox="1"/>
          <p:nvPr/>
        </p:nvSpPr>
        <p:spPr>
          <a:xfrm>
            <a:off x="6675120" y="792480"/>
            <a:ext cx="40843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>
                <a:hlinkClick r:id="rId3"/>
              </a:rPr>
              <a:t>https://shopee.co.id/Kap-housing-lampu-LED-strip-i.163616080.4732969878?gclid=Cj0KCQiA8ICOBhDmARIsAEGI6o2R5E7lJFM58DBrBoSx1Rnka_j5XEmtrAKC4Z1TjgY_2SQ-ENwIuxIaAuPXEALw_wcB</a:t>
            </a:r>
            <a:endParaRPr lang="en-US"/>
          </a:p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20760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198B93A0-2C97-44C0-8915-0F2FEF257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13" y="781641"/>
            <a:ext cx="5294716" cy="264735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ambar 2">
            <a:extLst>
              <a:ext uri="{FF2B5EF4-FFF2-40B4-BE49-F238E27FC236}">
                <a16:creationId xmlns:a16="http://schemas.microsoft.com/office/drawing/2014/main" id="{09B37AAC-E753-4587-B302-CC7A1E0C4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186" y="781641"/>
            <a:ext cx="5294715" cy="281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62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6226CF-8C46-4B9A-8597-40B0DA4EB0FA}"/>
              </a:ext>
            </a:extLst>
          </p:cNvPr>
          <p:cNvSpPr txBox="1"/>
          <p:nvPr/>
        </p:nvSpPr>
        <p:spPr>
          <a:xfrm>
            <a:off x="1654729" y="1500385"/>
            <a:ext cx="8571451" cy="286232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ID"/>
              <a:t>Tanah. Tanah yang </a:t>
            </a:r>
            <a:r>
              <a:rPr lang="en-ID" err="1"/>
              <a:t>cocok</a:t>
            </a:r>
            <a:r>
              <a:rPr lang="en-ID"/>
              <a:t> </a:t>
            </a:r>
            <a:r>
              <a:rPr lang="en-ID" err="1"/>
              <a:t>untuk</a:t>
            </a:r>
            <a:r>
              <a:rPr lang="en-ID"/>
              <a:t> </a:t>
            </a:r>
            <a:r>
              <a:rPr lang="en-ID" err="1"/>
              <a:t>pertumbuhan</a:t>
            </a:r>
            <a:r>
              <a:rPr lang="en-ID"/>
              <a:t> </a:t>
            </a:r>
            <a:r>
              <a:rPr lang="en-ID" err="1"/>
              <a:t>tanaman</a:t>
            </a:r>
            <a:r>
              <a:rPr lang="en-ID"/>
              <a:t> </a:t>
            </a:r>
            <a:r>
              <a:rPr lang="en-ID" err="1"/>
              <a:t>teh</a:t>
            </a:r>
            <a:r>
              <a:rPr lang="en-ID"/>
              <a:t> </a:t>
            </a:r>
            <a:r>
              <a:rPr lang="en-ID" err="1"/>
              <a:t>adalah</a:t>
            </a:r>
            <a:r>
              <a:rPr lang="en-ID"/>
              <a:t> </a:t>
            </a:r>
            <a:r>
              <a:rPr lang="en-ID" err="1"/>
              <a:t>tanah</a:t>
            </a:r>
            <a:r>
              <a:rPr lang="en-ID"/>
              <a:t> yang </a:t>
            </a:r>
            <a:r>
              <a:rPr lang="en-ID" err="1"/>
              <a:t>serasi</a:t>
            </a:r>
            <a:r>
              <a:rPr lang="en-ID"/>
              <a:t>. Tanah yang </a:t>
            </a:r>
            <a:r>
              <a:rPr lang="en-ID" err="1"/>
              <a:t>serasi</a:t>
            </a:r>
            <a:r>
              <a:rPr lang="en-ID"/>
              <a:t> </a:t>
            </a:r>
            <a:r>
              <a:rPr lang="en-ID" err="1"/>
              <a:t>adalah</a:t>
            </a:r>
            <a:r>
              <a:rPr lang="en-ID"/>
              <a:t> </a:t>
            </a:r>
            <a:r>
              <a:rPr lang="en-ID" err="1"/>
              <a:t>tanah</a:t>
            </a:r>
            <a:r>
              <a:rPr lang="en-ID"/>
              <a:t> yang </a:t>
            </a:r>
            <a:r>
              <a:rPr lang="en-ID" err="1"/>
              <a:t>subur</a:t>
            </a:r>
            <a:r>
              <a:rPr lang="en-ID"/>
              <a:t>, </a:t>
            </a:r>
            <a:r>
              <a:rPr lang="en-ID" err="1"/>
              <a:t>banyak</a:t>
            </a:r>
            <a:r>
              <a:rPr lang="en-ID"/>
              <a:t> </a:t>
            </a:r>
            <a:r>
              <a:rPr lang="en-ID" err="1"/>
              <a:t>mengandung</a:t>
            </a:r>
            <a:r>
              <a:rPr lang="en-ID"/>
              <a:t> </a:t>
            </a:r>
            <a:r>
              <a:rPr lang="en-ID" err="1"/>
              <a:t>bahan</a:t>
            </a:r>
            <a:r>
              <a:rPr lang="en-ID"/>
              <a:t> </a:t>
            </a:r>
            <a:r>
              <a:rPr lang="en-ID" err="1"/>
              <a:t>organik</a:t>
            </a:r>
            <a:r>
              <a:rPr lang="en-ID"/>
              <a:t>, </a:t>
            </a:r>
            <a:r>
              <a:rPr lang="en-ID" err="1"/>
              <a:t>tidak</a:t>
            </a:r>
            <a:r>
              <a:rPr lang="en-ID"/>
              <a:t> </a:t>
            </a:r>
            <a:r>
              <a:rPr lang="en-ID" err="1"/>
              <a:t>terdapat</a:t>
            </a:r>
            <a:r>
              <a:rPr lang="en-ID"/>
              <a:t> </a:t>
            </a:r>
            <a:r>
              <a:rPr lang="en-ID" err="1"/>
              <a:t>cadas</a:t>
            </a:r>
            <a:r>
              <a:rPr lang="en-ID"/>
              <a:t> </a:t>
            </a:r>
            <a:r>
              <a:rPr lang="en-ID" err="1"/>
              <a:t>dengan</a:t>
            </a:r>
            <a:r>
              <a:rPr lang="en-ID"/>
              <a:t> </a:t>
            </a:r>
            <a:r>
              <a:rPr lang="en-ID" b="1" err="1"/>
              <a:t>derajat</a:t>
            </a:r>
            <a:r>
              <a:rPr lang="en-ID" b="1"/>
              <a:t> </a:t>
            </a:r>
            <a:r>
              <a:rPr lang="en-ID" b="1" err="1"/>
              <a:t>keasaman</a:t>
            </a:r>
            <a:r>
              <a:rPr lang="en-ID" b="1"/>
              <a:t> 4,5 – 5,6. </a:t>
            </a:r>
            <a:r>
              <a:rPr lang="en-ID"/>
              <a:t>Tanah yang </a:t>
            </a:r>
            <a:r>
              <a:rPr lang="en-ID" err="1"/>
              <a:t>baik</a:t>
            </a:r>
            <a:r>
              <a:rPr lang="en-ID"/>
              <a:t> </a:t>
            </a:r>
            <a:r>
              <a:rPr lang="en-ID" err="1"/>
              <a:t>untuk</a:t>
            </a:r>
            <a:r>
              <a:rPr lang="en-ID"/>
              <a:t> </a:t>
            </a:r>
            <a:r>
              <a:rPr lang="en-ID" err="1"/>
              <a:t>pertanaman</a:t>
            </a:r>
            <a:r>
              <a:rPr lang="en-ID"/>
              <a:t> </a:t>
            </a:r>
            <a:r>
              <a:rPr lang="en-ID" err="1"/>
              <a:t>teh</a:t>
            </a:r>
            <a:r>
              <a:rPr lang="en-ID"/>
              <a:t> </a:t>
            </a:r>
            <a:r>
              <a:rPr lang="en-ID" err="1"/>
              <a:t>terletak</a:t>
            </a:r>
            <a:r>
              <a:rPr lang="en-ID"/>
              <a:t> di </a:t>
            </a:r>
            <a:r>
              <a:rPr lang="en-ID" err="1"/>
              <a:t>lereng-lereng</a:t>
            </a:r>
            <a:r>
              <a:rPr lang="en-ID"/>
              <a:t> </a:t>
            </a:r>
            <a:r>
              <a:rPr lang="en-ID" err="1"/>
              <a:t>gunung</a:t>
            </a:r>
            <a:r>
              <a:rPr lang="en-ID"/>
              <a:t> </a:t>
            </a:r>
            <a:r>
              <a:rPr lang="en-ID" err="1"/>
              <a:t>berapi</a:t>
            </a:r>
            <a:r>
              <a:rPr lang="en-ID"/>
              <a:t> </a:t>
            </a:r>
            <a:r>
              <a:rPr lang="en-ID" err="1"/>
              <a:t>dinamakan</a:t>
            </a:r>
            <a:r>
              <a:rPr lang="en-ID"/>
              <a:t> </a:t>
            </a:r>
            <a:r>
              <a:rPr lang="en-ID" err="1"/>
              <a:t>tanah</a:t>
            </a:r>
            <a:r>
              <a:rPr lang="en-ID"/>
              <a:t> </a:t>
            </a:r>
            <a:r>
              <a:rPr lang="en-ID" err="1"/>
              <a:t>Andisol</a:t>
            </a:r>
            <a:r>
              <a:rPr lang="en-ID"/>
              <a:t>. </a:t>
            </a:r>
            <a:r>
              <a:rPr lang="en-ID" err="1"/>
              <a:t>Selain</a:t>
            </a:r>
            <a:r>
              <a:rPr lang="en-ID"/>
              <a:t> </a:t>
            </a:r>
            <a:r>
              <a:rPr lang="en-ID" err="1"/>
              <a:t>Andisol</a:t>
            </a:r>
            <a:r>
              <a:rPr lang="en-ID"/>
              <a:t> </a:t>
            </a:r>
            <a:r>
              <a:rPr lang="en-ID" err="1"/>
              <a:t>terdapat</a:t>
            </a:r>
            <a:r>
              <a:rPr lang="en-ID"/>
              <a:t> </a:t>
            </a:r>
            <a:r>
              <a:rPr lang="en-ID" err="1"/>
              <a:t>jenis</a:t>
            </a:r>
            <a:r>
              <a:rPr lang="en-ID"/>
              <a:t> </a:t>
            </a:r>
            <a:r>
              <a:rPr lang="en-ID" err="1"/>
              <a:t>tanah</a:t>
            </a:r>
            <a:r>
              <a:rPr lang="en-ID"/>
              <a:t> lain yang </a:t>
            </a:r>
            <a:r>
              <a:rPr lang="en-ID" err="1"/>
              <a:t>serasi</a:t>
            </a:r>
            <a:r>
              <a:rPr lang="en-ID"/>
              <a:t> </a:t>
            </a:r>
            <a:r>
              <a:rPr lang="en-ID" err="1"/>
              <a:t>bersyarat</a:t>
            </a:r>
            <a:r>
              <a:rPr lang="en-ID"/>
              <a:t>, </a:t>
            </a:r>
            <a:r>
              <a:rPr lang="en-ID" err="1"/>
              <a:t>yaitu</a:t>
            </a:r>
            <a:r>
              <a:rPr lang="en-ID"/>
              <a:t> Latosol dan </a:t>
            </a:r>
            <a:r>
              <a:rPr lang="en-ID" err="1"/>
              <a:t>Podzolik</a:t>
            </a:r>
            <a:r>
              <a:rPr lang="en-ID"/>
              <a:t>. </a:t>
            </a:r>
            <a:r>
              <a:rPr lang="en-ID" err="1"/>
              <a:t>Kedua</a:t>
            </a:r>
            <a:r>
              <a:rPr lang="en-ID"/>
              <a:t> </a:t>
            </a:r>
            <a:r>
              <a:rPr lang="en-ID" err="1"/>
              <a:t>jenis</a:t>
            </a:r>
            <a:r>
              <a:rPr lang="en-ID"/>
              <a:t> </a:t>
            </a:r>
            <a:r>
              <a:rPr lang="en-ID" err="1"/>
              <a:t>tanah</a:t>
            </a:r>
            <a:r>
              <a:rPr lang="en-ID"/>
              <a:t> </a:t>
            </a:r>
            <a:r>
              <a:rPr lang="en-ID" err="1"/>
              <a:t>ini</a:t>
            </a:r>
            <a:r>
              <a:rPr lang="en-ID"/>
              <a:t> </a:t>
            </a:r>
            <a:r>
              <a:rPr lang="en-ID" err="1"/>
              <a:t>terdapat</a:t>
            </a:r>
            <a:r>
              <a:rPr lang="en-ID"/>
              <a:t> di </a:t>
            </a:r>
            <a:r>
              <a:rPr lang="en-ID" err="1"/>
              <a:t>daerah</a:t>
            </a:r>
            <a:r>
              <a:rPr lang="en-ID"/>
              <a:t> yang </a:t>
            </a:r>
            <a:r>
              <a:rPr lang="en-ID" err="1"/>
              <a:t>rendah</a:t>
            </a:r>
            <a:r>
              <a:rPr lang="en-ID"/>
              <a:t> di </a:t>
            </a:r>
            <a:r>
              <a:rPr lang="en-ID" err="1"/>
              <a:t>bawah</a:t>
            </a:r>
            <a:r>
              <a:rPr lang="en-ID"/>
              <a:t> 800 m </a:t>
            </a:r>
            <a:r>
              <a:rPr lang="en-ID" err="1"/>
              <a:t>dpl</a:t>
            </a:r>
            <a:r>
              <a:rPr lang="en-ID"/>
              <a:t>. </a:t>
            </a:r>
            <a:r>
              <a:rPr lang="en-ID" err="1"/>
              <a:t>Dalam</a:t>
            </a:r>
            <a:r>
              <a:rPr lang="en-ID"/>
              <a:t> </a:t>
            </a:r>
            <a:r>
              <a:rPr lang="en-ID" err="1"/>
              <a:t>rangka</a:t>
            </a:r>
            <a:r>
              <a:rPr lang="en-ID"/>
              <a:t> </a:t>
            </a:r>
            <a:r>
              <a:rPr lang="en-ID" err="1"/>
              <a:t>pembukaan</a:t>
            </a:r>
            <a:r>
              <a:rPr lang="en-ID"/>
              <a:t> dan </a:t>
            </a:r>
            <a:r>
              <a:rPr lang="en-ID" err="1"/>
              <a:t>pengelolaan</a:t>
            </a:r>
            <a:r>
              <a:rPr lang="en-ID"/>
              <a:t> </a:t>
            </a:r>
            <a:r>
              <a:rPr lang="en-ID" err="1"/>
              <a:t>kebun</a:t>
            </a:r>
            <a:r>
              <a:rPr lang="en-ID"/>
              <a:t> </a:t>
            </a:r>
            <a:r>
              <a:rPr lang="en-ID" err="1"/>
              <a:t>perlu</a:t>
            </a:r>
            <a:r>
              <a:rPr lang="en-ID"/>
              <a:t> </a:t>
            </a:r>
            <a:r>
              <a:rPr lang="en-ID" err="1"/>
              <a:t>dilakukan</a:t>
            </a:r>
            <a:r>
              <a:rPr lang="en-ID"/>
              <a:t> </a:t>
            </a:r>
            <a:r>
              <a:rPr lang="en-ID" err="1"/>
              <a:t>survei</a:t>
            </a:r>
            <a:r>
              <a:rPr lang="en-ID"/>
              <a:t> </a:t>
            </a:r>
            <a:r>
              <a:rPr lang="en-ID" err="1"/>
              <a:t>tanah</a:t>
            </a:r>
            <a:r>
              <a:rPr lang="en-ID"/>
              <a:t> agar </a:t>
            </a:r>
            <a:r>
              <a:rPr lang="en-ID" err="1"/>
              <a:t>diketahui</a:t>
            </a:r>
            <a:r>
              <a:rPr lang="en-ID"/>
              <a:t> </a:t>
            </a:r>
            <a:r>
              <a:rPr lang="en-ID" err="1"/>
              <a:t>klasifikasi</a:t>
            </a:r>
            <a:r>
              <a:rPr lang="en-ID"/>
              <a:t> </a:t>
            </a:r>
            <a:r>
              <a:rPr lang="en-ID" err="1"/>
              <a:t>kesesuaian</a:t>
            </a:r>
            <a:r>
              <a:rPr lang="en-ID"/>
              <a:t> </a:t>
            </a:r>
            <a:r>
              <a:rPr lang="en-ID" err="1"/>
              <a:t>tanah</a:t>
            </a:r>
            <a:r>
              <a:rPr lang="en-ID"/>
              <a:t> dan </a:t>
            </a:r>
            <a:r>
              <a:rPr lang="en-ID" err="1"/>
              <a:t>kemampuan</a:t>
            </a:r>
            <a:r>
              <a:rPr lang="en-ID"/>
              <a:t> </a:t>
            </a:r>
            <a:r>
              <a:rPr lang="en-ID" err="1"/>
              <a:t>lahan</a:t>
            </a:r>
            <a:r>
              <a:rPr lang="en-ID"/>
              <a:t>. </a:t>
            </a:r>
            <a:r>
              <a:rPr lang="en-ID" err="1"/>
              <a:t>Kesesuaian</a:t>
            </a:r>
            <a:r>
              <a:rPr lang="en-ID"/>
              <a:t> </a:t>
            </a:r>
            <a:r>
              <a:rPr lang="en-ID" err="1"/>
              <a:t>tanah</a:t>
            </a:r>
            <a:r>
              <a:rPr lang="en-ID"/>
              <a:t> yang </a:t>
            </a:r>
            <a:r>
              <a:rPr lang="en-ID" err="1"/>
              <a:t>ada</a:t>
            </a:r>
            <a:r>
              <a:rPr lang="en-ID"/>
              <a:t> </a:t>
            </a:r>
            <a:r>
              <a:rPr lang="en-ID" err="1"/>
              <a:t>dibagi</a:t>
            </a:r>
            <a:r>
              <a:rPr lang="en-ID"/>
              <a:t> </a:t>
            </a:r>
            <a:r>
              <a:rPr lang="en-ID" err="1"/>
              <a:t>kedalam</a:t>
            </a:r>
            <a:r>
              <a:rPr lang="en-ID"/>
              <a:t> </a:t>
            </a:r>
            <a:r>
              <a:rPr lang="en-ID" err="1"/>
              <a:t>kategori</a:t>
            </a:r>
            <a:r>
              <a:rPr lang="en-ID"/>
              <a:t> I, II, dan III. </a:t>
            </a:r>
            <a:r>
              <a:rPr lang="en-ID" err="1"/>
              <a:t>Sedangkan</a:t>
            </a:r>
            <a:r>
              <a:rPr lang="en-ID"/>
              <a:t> </a:t>
            </a:r>
            <a:r>
              <a:rPr lang="en-ID" err="1"/>
              <a:t>kemampuan</a:t>
            </a:r>
            <a:r>
              <a:rPr lang="en-ID"/>
              <a:t> </a:t>
            </a:r>
            <a:r>
              <a:rPr lang="en-ID" err="1"/>
              <a:t>lahan</a:t>
            </a:r>
            <a:r>
              <a:rPr lang="en-ID"/>
              <a:t> </a:t>
            </a:r>
            <a:r>
              <a:rPr lang="en-ID" err="1"/>
              <a:t>menghasilkan</a:t>
            </a:r>
            <a:r>
              <a:rPr lang="en-ID"/>
              <a:t> </a:t>
            </a:r>
            <a:r>
              <a:rPr lang="en-ID" err="1"/>
              <a:t>peta</a:t>
            </a:r>
            <a:r>
              <a:rPr lang="en-ID"/>
              <a:t> yang </a:t>
            </a:r>
            <a:r>
              <a:rPr lang="en-ID" err="1"/>
              <a:t>berisi</a:t>
            </a:r>
            <a:r>
              <a:rPr lang="en-ID"/>
              <a:t> </a:t>
            </a:r>
            <a:r>
              <a:rPr lang="en-ID" err="1"/>
              <a:t>kemiringan</a:t>
            </a:r>
            <a:r>
              <a:rPr lang="en-ID"/>
              <a:t> </a:t>
            </a:r>
            <a:r>
              <a:rPr lang="en-ID" err="1"/>
              <a:t>lahan</a:t>
            </a:r>
            <a:r>
              <a:rPr lang="en-ID"/>
              <a:t>, </a:t>
            </a:r>
            <a:r>
              <a:rPr lang="en-ID" err="1"/>
              <a:t>ketebalan</a:t>
            </a:r>
            <a:r>
              <a:rPr lang="en-ID"/>
              <a:t> </a:t>
            </a:r>
            <a:r>
              <a:rPr lang="en-ID" err="1"/>
              <a:t>tanah</a:t>
            </a:r>
            <a:r>
              <a:rPr lang="en-ID"/>
              <a:t>, </a:t>
            </a:r>
            <a:r>
              <a:rPr lang="en-ID" err="1"/>
              <a:t>peta</a:t>
            </a:r>
            <a:r>
              <a:rPr lang="en-ID"/>
              <a:t> </a:t>
            </a:r>
            <a:r>
              <a:rPr lang="en-ID" err="1"/>
              <a:t>kemampuan</a:t>
            </a:r>
            <a:r>
              <a:rPr lang="en-ID"/>
              <a:t> </a:t>
            </a:r>
            <a:r>
              <a:rPr lang="en-ID" err="1"/>
              <a:t>lahan</a:t>
            </a:r>
            <a:r>
              <a:rPr lang="en-ID"/>
              <a:t> dan </a:t>
            </a:r>
            <a:r>
              <a:rPr lang="en-ID" err="1"/>
              <a:t>peta</a:t>
            </a:r>
            <a:r>
              <a:rPr lang="en-ID"/>
              <a:t> </a:t>
            </a:r>
            <a:r>
              <a:rPr lang="en-ID" err="1"/>
              <a:t>rekomendasi</a:t>
            </a:r>
            <a:r>
              <a:rPr lang="en-ID"/>
              <a:t> </a:t>
            </a:r>
            <a:r>
              <a:rPr lang="en-ID" err="1"/>
              <a:t>penggunaan</a:t>
            </a:r>
            <a:r>
              <a:rPr lang="en-ID"/>
              <a:t> </a:t>
            </a:r>
            <a:r>
              <a:rPr lang="en-ID" err="1"/>
              <a:t>lahan</a:t>
            </a:r>
            <a:r>
              <a:rPr lang="en-ID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08BB01-FDA9-4473-B4A1-999B4B34D03D}"/>
              </a:ext>
            </a:extLst>
          </p:cNvPr>
          <p:cNvSpPr txBox="1"/>
          <p:nvPr/>
        </p:nvSpPr>
        <p:spPr>
          <a:xfrm>
            <a:off x="1654728" y="4890349"/>
            <a:ext cx="85714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err="1"/>
              <a:t>Pengaruh</a:t>
            </a:r>
            <a:r>
              <a:rPr lang="en-ID"/>
              <a:t> </a:t>
            </a:r>
            <a:r>
              <a:rPr lang="en-ID" b="1" err="1"/>
              <a:t>suhu</a:t>
            </a:r>
            <a:r>
              <a:rPr lang="en-ID" b="1"/>
              <a:t> </a:t>
            </a:r>
            <a:r>
              <a:rPr lang="en-ID" b="1" err="1"/>
              <a:t>udara</a:t>
            </a:r>
            <a:r>
              <a:rPr lang="en-ID" b="1"/>
              <a:t> sangat </a:t>
            </a:r>
            <a:r>
              <a:rPr lang="en-ID" b="1" err="1"/>
              <a:t>berpengaruh</a:t>
            </a:r>
            <a:r>
              <a:rPr lang="en-ID" b="1"/>
              <a:t> </a:t>
            </a:r>
            <a:r>
              <a:rPr lang="en-ID" err="1"/>
              <a:t>terhadap</a:t>
            </a:r>
            <a:r>
              <a:rPr lang="en-ID"/>
              <a:t> </a:t>
            </a:r>
            <a:r>
              <a:rPr lang="en-ID" err="1"/>
              <a:t>pertumbuhan</a:t>
            </a:r>
            <a:r>
              <a:rPr lang="en-ID"/>
              <a:t> </a:t>
            </a:r>
            <a:r>
              <a:rPr lang="en-ID" err="1"/>
              <a:t>tanaman</a:t>
            </a:r>
            <a:r>
              <a:rPr lang="en-ID"/>
              <a:t> </a:t>
            </a:r>
            <a:r>
              <a:rPr lang="en-ID" err="1"/>
              <a:t>teh</a:t>
            </a:r>
            <a:r>
              <a:rPr lang="en-ID"/>
              <a:t> </a:t>
            </a:r>
            <a:r>
              <a:rPr lang="en-ID" err="1"/>
              <a:t>sehingga</a:t>
            </a:r>
            <a:r>
              <a:rPr lang="en-ID"/>
              <a:t> </a:t>
            </a:r>
            <a:r>
              <a:rPr lang="en-ID" err="1"/>
              <a:t>mutu</a:t>
            </a:r>
            <a:r>
              <a:rPr lang="en-ID"/>
              <a:t> yang </a:t>
            </a:r>
            <a:r>
              <a:rPr lang="en-ID" err="1"/>
              <a:t>dihasilkan</a:t>
            </a:r>
            <a:r>
              <a:rPr lang="en-ID"/>
              <a:t> </a:t>
            </a:r>
            <a:r>
              <a:rPr lang="en-ID" err="1"/>
              <a:t>tergantung</a:t>
            </a:r>
            <a:r>
              <a:rPr lang="en-ID"/>
              <a:t> </a:t>
            </a:r>
            <a:r>
              <a:rPr lang="en-ID" err="1"/>
              <a:t>dari</a:t>
            </a:r>
            <a:r>
              <a:rPr lang="en-ID"/>
              <a:t> </a:t>
            </a:r>
            <a:r>
              <a:rPr lang="en-ID" err="1"/>
              <a:t>tempat</a:t>
            </a:r>
            <a:r>
              <a:rPr lang="en-ID"/>
              <a:t> </a:t>
            </a:r>
            <a:r>
              <a:rPr lang="en-ID" err="1"/>
              <a:t>teh</a:t>
            </a:r>
            <a:r>
              <a:rPr lang="en-ID"/>
              <a:t> </a:t>
            </a:r>
            <a:r>
              <a:rPr lang="en-ID" err="1"/>
              <a:t>itu</a:t>
            </a:r>
            <a:r>
              <a:rPr lang="en-ID"/>
              <a:t> </a:t>
            </a:r>
            <a:r>
              <a:rPr lang="en-ID" err="1"/>
              <a:t>ditanam</a:t>
            </a:r>
            <a:r>
              <a:rPr lang="en-ID"/>
              <a:t>. </a:t>
            </a:r>
            <a:r>
              <a:rPr lang="en-ID" err="1"/>
              <a:t>Umumnya</a:t>
            </a:r>
            <a:r>
              <a:rPr lang="en-ID"/>
              <a:t> aroma </a:t>
            </a:r>
            <a:r>
              <a:rPr lang="en-ID" err="1"/>
              <a:t>teh</a:t>
            </a:r>
            <a:r>
              <a:rPr lang="en-ID"/>
              <a:t> yang </a:t>
            </a:r>
            <a:r>
              <a:rPr lang="en-ID" err="1"/>
              <a:t>dihasilkan</a:t>
            </a:r>
            <a:r>
              <a:rPr lang="en-ID"/>
              <a:t> pada </a:t>
            </a:r>
            <a:r>
              <a:rPr lang="en-ID" err="1"/>
              <a:t>daerah</a:t>
            </a:r>
            <a:r>
              <a:rPr lang="en-ID"/>
              <a:t> </a:t>
            </a:r>
            <a:r>
              <a:rPr lang="en-ID" err="1"/>
              <a:t>tinggi</a:t>
            </a:r>
            <a:r>
              <a:rPr lang="en-ID"/>
              <a:t> </a:t>
            </a:r>
            <a:r>
              <a:rPr lang="en-ID" err="1"/>
              <a:t>lebih</a:t>
            </a:r>
            <a:r>
              <a:rPr lang="en-ID"/>
              <a:t> </a:t>
            </a:r>
            <a:r>
              <a:rPr lang="en-ID" err="1"/>
              <a:t>baik</a:t>
            </a:r>
            <a:r>
              <a:rPr lang="en-ID"/>
              <a:t> </a:t>
            </a:r>
            <a:r>
              <a:rPr lang="en-ID" err="1"/>
              <a:t>daripada</a:t>
            </a:r>
            <a:r>
              <a:rPr lang="en-ID"/>
              <a:t> </a:t>
            </a:r>
            <a:r>
              <a:rPr lang="en-ID" err="1"/>
              <a:t>daerah</a:t>
            </a:r>
            <a:r>
              <a:rPr lang="en-ID"/>
              <a:t> </a:t>
            </a:r>
            <a:r>
              <a:rPr lang="en-ID" err="1"/>
              <a:t>rendah</a:t>
            </a:r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23A0D2-63C1-4911-A8C6-F21EA71768B8}"/>
              </a:ext>
            </a:extLst>
          </p:cNvPr>
          <p:cNvSpPr txBox="1"/>
          <p:nvPr/>
        </p:nvSpPr>
        <p:spPr>
          <a:xfrm>
            <a:off x="5446238" y="913399"/>
            <a:ext cx="1299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Tanah</a:t>
            </a:r>
            <a:endParaRPr lang="en-ID" sz="3600"/>
          </a:p>
        </p:txBody>
      </p:sp>
    </p:spTree>
    <p:extLst>
      <p:ext uri="{BB962C8B-B14F-4D97-AF65-F5344CB8AC3E}">
        <p14:creationId xmlns:p14="http://schemas.microsoft.com/office/powerpoint/2010/main" val="35527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bar 2">
            <a:extLst>
              <a:ext uri="{FF2B5EF4-FFF2-40B4-BE49-F238E27FC236}">
                <a16:creationId xmlns:a16="http://schemas.microsoft.com/office/drawing/2014/main" id="{2B949B9E-8D02-4BD2-8D5F-B3BC0485F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73" y="1703038"/>
            <a:ext cx="5898727" cy="3451923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50F82080-331B-4280-B367-28D10C287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377" y="1703038"/>
            <a:ext cx="5406475" cy="345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350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7C1E2B-5934-4169-A5AE-41DBAE45B6CF}"/>
              </a:ext>
            </a:extLst>
          </p:cNvPr>
          <p:cNvSpPr txBox="1"/>
          <p:nvPr/>
        </p:nvSpPr>
        <p:spPr>
          <a:xfrm>
            <a:off x="1513426" y="3244334"/>
            <a:ext cx="8545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/>
              <a:t>http://www.distinguishedleaves.com/what-type-of-grow-light-is-best-for-my-tea-garden/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1E1475-933E-4D3A-B457-46AA88A26061}"/>
              </a:ext>
            </a:extLst>
          </p:cNvPr>
          <p:cNvSpPr txBox="1"/>
          <p:nvPr/>
        </p:nvSpPr>
        <p:spPr>
          <a:xfrm flipH="1">
            <a:off x="3511294" y="4059936"/>
            <a:ext cx="66385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“High-pressure sodium bulbs make no sense, because they are mainly for flowering, with a reddish spectrum. Tea plants don’t need to flower. They only need to grow, so you would want a light with more blue spectrum light”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91785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bar 2">
            <a:extLst>
              <a:ext uri="{FF2B5EF4-FFF2-40B4-BE49-F238E27FC236}">
                <a16:creationId xmlns:a16="http://schemas.microsoft.com/office/drawing/2014/main" id="{E8D2F5D5-15B7-4CFB-9727-010AB366A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44" y="306311"/>
            <a:ext cx="6852955" cy="4124626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64B16E59-859B-4631-8015-35BDD97B1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7698" y="68487"/>
            <a:ext cx="382905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13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CA4AA53D-DD18-4BEE-9A53-F02567E7BF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727008"/>
              </p:ext>
            </p:extLst>
          </p:nvPr>
        </p:nvGraphicFramePr>
        <p:xfrm>
          <a:off x="1166432" y="4968"/>
          <a:ext cx="10195042" cy="68668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11344112" imgH="8020037" progId="Acrobat.Document.DC">
                  <p:embed/>
                </p:oleObj>
              </mc:Choice>
              <mc:Fallback>
                <p:oleObj name="Acrobat Document" r:id="rId2" imgW="11344112" imgH="8020037" progId="Acrobat.Document.DC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CA4AA53D-DD18-4BEE-9A53-F02567E7BF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66432" y="4968"/>
                        <a:ext cx="10195042" cy="68668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9546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, engineering drawing&#10;&#10;Description automatically generated">
            <a:extLst>
              <a:ext uri="{FF2B5EF4-FFF2-40B4-BE49-F238E27FC236}">
                <a16:creationId xmlns:a16="http://schemas.microsoft.com/office/drawing/2014/main" id="{632D6376-1B8C-43E5-9B02-8E23B8905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225" y="434383"/>
            <a:ext cx="8282481" cy="598923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49DF516-D785-4B7B-9113-5D34092C7D9A}"/>
              </a:ext>
            </a:extLst>
          </p:cNvPr>
          <p:cNvSpPr/>
          <p:nvPr/>
        </p:nvSpPr>
        <p:spPr>
          <a:xfrm>
            <a:off x="8584163" y="5486400"/>
            <a:ext cx="1240972" cy="6811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82690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, engineering drawing&#10;&#10;Description automatically generated">
            <a:extLst>
              <a:ext uri="{FF2B5EF4-FFF2-40B4-BE49-F238E27FC236}">
                <a16:creationId xmlns:a16="http://schemas.microsoft.com/office/drawing/2014/main" id="{FE2A0377-3C6F-468F-A334-0B9DC4F94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590" y="643466"/>
            <a:ext cx="771082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72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jack&#10;&#10;Description automatically generated">
            <a:extLst>
              <a:ext uri="{FF2B5EF4-FFF2-40B4-BE49-F238E27FC236}">
                <a16:creationId xmlns:a16="http://schemas.microsoft.com/office/drawing/2014/main" id="{F1B06B58-C09B-4C93-8CCA-CD06502A08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0" r="16287" b="-2"/>
          <a:stretch/>
        </p:blipFill>
        <p:spPr bwMode="auto">
          <a:xfrm>
            <a:off x="7794519" y="3506112"/>
            <a:ext cx="4397481" cy="3351888"/>
          </a:xfrm>
          <a:custGeom>
            <a:avLst/>
            <a:gdLst/>
            <a:ahLst/>
            <a:cxnLst/>
            <a:rect l="l" t="t" r="r" b="b"/>
            <a:pathLst>
              <a:path w="4397481" h="3351888">
                <a:moveTo>
                  <a:pt x="0" y="0"/>
                </a:moveTo>
                <a:lnTo>
                  <a:pt x="4397481" y="0"/>
                </a:lnTo>
                <a:lnTo>
                  <a:pt x="4397481" y="3351888"/>
                </a:lnTo>
                <a:lnTo>
                  <a:pt x="1552363" y="3351888"/>
                </a:lnTo>
                <a:close/>
              </a:path>
            </a:pathLst>
          </a:cu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 descr="A picture containing white&#10;&#10;Description automatically generated">
            <a:extLst>
              <a:ext uri="{FF2B5EF4-FFF2-40B4-BE49-F238E27FC236}">
                <a16:creationId xmlns:a16="http://schemas.microsoft.com/office/drawing/2014/main" id="{69A8D044-BC95-4699-B684-3CE1580329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4" r="18930" b="-1"/>
          <a:stretch/>
        </p:blipFill>
        <p:spPr bwMode="auto">
          <a:xfrm>
            <a:off x="20" y="10"/>
            <a:ext cx="9154673" cy="6863475"/>
          </a:xfrm>
          <a:custGeom>
            <a:avLst/>
            <a:gdLst/>
            <a:ahLst/>
            <a:cxnLst/>
            <a:rect l="l" t="t" r="r" b="b"/>
            <a:pathLst>
              <a:path w="9154693" h="6863485">
                <a:moveTo>
                  <a:pt x="0" y="0"/>
                </a:moveTo>
                <a:lnTo>
                  <a:pt x="5976000" y="0"/>
                </a:lnTo>
                <a:lnTo>
                  <a:pt x="9154693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 descr="A picture containing text, file&#10;&#10;Description automatically generated">
            <a:extLst>
              <a:ext uri="{FF2B5EF4-FFF2-40B4-BE49-F238E27FC236}">
                <a16:creationId xmlns:a16="http://schemas.microsoft.com/office/drawing/2014/main" id="{B400B323-FA50-440B-9E39-60E0DB6126D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7" r="2439"/>
          <a:stretch/>
        </p:blipFill>
        <p:spPr bwMode="auto">
          <a:xfrm>
            <a:off x="6168189" y="10"/>
            <a:ext cx="6023811" cy="3346394"/>
          </a:xfrm>
          <a:custGeom>
            <a:avLst/>
            <a:gdLst/>
            <a:ahLst/>
            <a:cxnLst/>
            <a:rect l="l" t="t" r="r" b="b"/>
            <a:pathLst>
              <a:path w="6023811" h="3346404">
                <a:moveTo>
                  <a:pt x="0" y="0"/>
                </a:moveTo>
                <a:lnTo>
                  <a:pt x="6023811" y="0"/>
                </a:lnTo>
                <a:lnTo>
                  <a:pt x="6023811" y="3346404"/>
                </a:lnTo>
                <a:lnTo>
                  <a:pt x="1549824" y="3346404"/>
                </a:lnTo>
                <a:close/>
              </a:path>
            </a:pathLst>
          </a:cu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04048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DF1632-2C1F-4394-B9EA-D4C41CFEB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" y="585787"/>
            <a:ext cx="3724275" cy="2600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6C2E30-7707-4455-85A1-15230BBC3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862" y="359459"/>
            <a:ext cx="6543675" cy="4352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D9F07B-CF90-463E-A09D-B05136A86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30" y="3881439"/>
            <a:ext cx="3443287" cy="270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2612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C8540E-1B4B-4937-A06C-B1EC9E870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287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99B9C6FE-1900-40CA-8DE7-1CE0E482FD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049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05187" cy="686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300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computer&#10;&#10;Description automatically generated">
            <a:extLst>
              <a:ext uri="{FF2B5EF4-FFF2-40B4-BE49-F238E27FC236}">
                <a16:creationId xmlns:a16="http://schemas.microsoft.com/office/drawing/2014/main" id="{257BB498-9910-45F5-8146-AB08D7E918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2472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WhatsApp Video 2022-01-22 at 3.58.06 PM">
            <a:hlinkClick r:id="" action="ppaction://media"/>
            <a:extLst>
              <a:ext uri="{FF2B5EF4-FFF2-40B4-BE49-F238E27FC236}">
                <a16:creationId xmlns:a16="http://schemas.microsoft.com/office/drawing/2014/main" id="{A549E1EA-B48D-4FAB-A23C-A694C479DB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16933" y="457200"/>
            <a:ext cx="335813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86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27F2F9-B105-442C-BF5A-13C68C17C02C}"/>
              </a:ext>
            </a:extLst>
          </p:cNvPr>
          <p:cNvSpPr txBox="1"/>
          <p:nvPr/>
        </p:nvSpPr>
        <p:spPr>
          <a:xfrm>
            <a:off x="1154473" y="3104072"/>
            <a:ext cx="60945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dirty="0"/>
              <a:t>90 Watt (2 </a:t>
            </a:r>
            <a:r>
              <a:rPr lang="en-ID" dirty="0" err="1"/>
              <a:t>Kipas</a:t>
            </a:r>
            <a:r>
              <a:rPr lang="en-ID" dirty="0"/>
              <a:t>)</a:t>
            </a:r>
          </a:p>
          <a:p>
            <a:r>
              <a:rPr lang="en-ID" dirty="0"/>
              <a:t>1280 watt (2 AC)</a:t>
            </a:r>
          </a:p>
          <a:p>
            <a:r>
              <a:rPr lang="en-ID" dirty="0"/>
              <a:t>880 (</a:t>
            </a:r>
            <a:r>
              <a:rPr lang="en-ID" dirty="0" err="1"/>
              <a:t>Lampu</a:t>
            </a:r>
            <a:r>
              <a:rPr lang="en-ID" dirty="0"/>
              <a:t> DC dan Panel Max Consumption)</a:t>
            </a:r>
          </a:p>
          <a:p>
            <a:r>
              <a:rPr lang="en-ID" dirty="0"/>
              <a:t>286 watt (</a:t>
            </a:r>
            <a:r>
              <a:rPr lang="en-ID" dirty="0" err="1"/>
              <a:t>Pompa</a:t>
            </a:r>
            <a:r>
              <a:rPr lang="en-ID" dirty="0"/>
              <a:t>) = 2536 Watt</a:t>
            </a:r>
          </a:p>
        </p:txBody>
      </p:sp>
      <p:sp>
        <p:nvSpPr>
          <p:cNvPr id="4" name="Kotak Teks 3">
            <a:extLst>
              <a:ext uri="{FF2B5EF4-FFF2-40B4-BE49-F238E27FC236}">
                <a16:creationId xmlns:a16="http://schemas.microsoft.com/office/drawing/2014/main" id="{07384D14-3E66-410C-B449-2954D8BDFE1E}"/>
              </a:ext>
            </a:extLst>
          </p:cNvPr>
          <p:cNvSpPr txBox="1"/>
          <p:nvPr/>
        </p:nvSpPr>
        <p:spPr>
          <a:xfrm>
            <a:off x="2434713" y="1107050"/>
            <a:ext cx="69255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Kebutuhan Listrik</a:t>
            </a:r>
          </a:p>
          <a:p>
            <a:pPr algn="ctr"/>
            <a:r>
              <a:rPr lang="en-US" sz="1600" b="1" dirty="0" err="1"/>
              <a:t>Berdasarkan</a:t>
            </a:r>
            <a:r>
              <a:rPr lang="en-US" sz="1600" b="1" dirty="0"/>
              <a:t> </a:t>
            </a:r>
            <a:r>
              <a:rPr lang="en-US" sz="1600" b="1" dirty="0" err="1"/>
              <a:t>Spesifikasi</a:t>
            </a:r>
            <a:r>
              <a:rPr lang="en-US" sz="4400" b="1" dirty="0"/>
              <a:t> </a:t>
            </a:r>
            <a:endParaRPr lang="id-ID" sz="4400" b="1" dirty="0"/>
          </a:p>
        </p:txBody>
      </p:sp>
    </p:spTree>
    <p:extLst>
      <p:ext uri="{BB962C8B-B14F-4D97-AF65-F5344CB8AC3E}">
        <p14:creationId xmlns:p14="http://schemas.microsoft.com/office/powerpoint/2010/main" val="17160045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550F5B9-399F-4FAD-AE6C-ED65F9A4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0FFB1A-8C00-45BB-B060-46711D9B4953}"/>
              </a:ext>
            </a:extLst>
          </p:cNvPr>
          <p:cNvSpPr txBox="1"/>
          <p:nvPr/>
        </p:nvSpPr>
        <p:spPr>
          <a:xfrm>
            <a:off x="4581144" y="510047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5000" b="1" dirty="0"/>
              <a:t>Progress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21 April 2022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B3D8B0-54BE-4849-82F4-0C9839D3B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266" y="2606462"/>
            <a:ext cx="2729484" cy="36393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750779-30E3-4EBB-9CD7-3B19B29A4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081" y="2606462"/>
            <a:ext cx="2729484" cy="36393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C6CF39-3D90-4C3F-8B36-C51C4E19D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4897" y="2606462"/>
            <a:ext cx="2729484" cy="363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751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F6EB05-CFC4-425A-A0EA-A527B11F6054}"/>
              </a:ext>
            </a:extLst>
          </p:cNvPr>
          <p:cNvSpPr txBox="1"/>
          <p:nvPr/>
        </p:nvSpPr>
        <p:spPr>
          <a:xfrm>
            <a:off x="4782243" y="1278194"/>
            <a:ext cx="26275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/>
              <a:t>Next Task</a:t>
            </a:r>
            <a:endParaRPr lang="en-ID" sz="4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144E8A-85B1-4DFE-981F-0429C5BC7817}"/>
              </a:ext>
            </a:extLst>
          </p:cNvPr>
          <p:cNvSpPr txBox="1"/>
          <p:nvPr/>
        </p:nvSpPr>
        <p:spPr>
          <a:xfrm>
            <a:off x="3307405" y="2782530"/>
            <a:ext cx="63098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Mounting Sensor DHT22 pada box </a:t>
            </a:r>
            <a:r>
              <a:rPr lang="en-US" dirty="0" err="1"/>
              <a:t>putih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Box </a:t>
            </a:r>
            <a:r>
              <a:rPr lang="en-US" dirty="0" err="1"/>
              <a:t>Hitam</a:t>
            </a:r>
            <a:r>
              <a:rPr lang="en-US" dirty="0"/>
              <a:t> </a:t>
            </a:r>
            <a:r>
              <a:rPr lang="en-US" dirty="0" err="1"/>
              <a:t>dihilangkan</a:t>
            </a:r>
            <a:r>
              <a:rPr lang="en-US" dirty="0"/>
              <a:t>,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dimasukkan</a:t>
            </a:r>
            <a:r>
              <a:rPr lang="en-US" dirty="0"/>
              <a:t> </a:t>
            </a:r>
            <a:r>
              <a:rPr lang="en-US" dirty="0" err="1"/>
              <a:t>kedalam</a:t>
            </a:r>
            <a:r>
              <a:rPr lang="en-US" dirty="0"/>
              <a:t> Box </a:t>
            </a:r>
            <a:r>
              <a:rPr lang="en-US" dirty="0" err="1"/>
              <a:t>Putih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Selang</a:t>
            </a:r>
            <a:r>
              <a:rPr lang="en-US" dirty="0"/>
              <a:t> Atas </a:t>
            </a:r>
            <a:r>
              <a:rPr lang="en-US" dirty="0" err="1"/>
              <a:t>Jatuh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Growlight</a:t>
            </a:r>
            <a:r>
              <a:rPr lang="en-US" dirty="0"/>
              <a:t> </a:t>
            </a:r>
            <a:r>
              <a:rPr lang="en-US" dirty="0" err="1"/>
              <a:t>kiri</a:t>
            </a:r>
            <a:r>
              <a:rPr lang="en-US" dirty="0"/>
              <a:t> </a:t>
            </a:r>
            <a:r>
              <a:rPr lang="en-US" dirty="0" err="1"/>
              <a:t>tengah</a:t>
            </a:r>
            <a:r>
              <a:rPr lang="en-US" dirty="0"/>
              <a:t> </a:t>
            </a:r>
            <a:r>
              <a:rPr lang="en-US" dirty="0" err="1"/>
              <a:t>mati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panas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Sapu</a:t>
            </a:r>
            <a:r>
              <a:rPr lang="en-US" dirty="0"/>
              <a:t>, </a:t>
            </a:r>
            <a:r>
              <a:rPr lang="en-US" dirty="0" err="1"/>
              <a:t>bersih</a:t>
            </a:r>
            <a:r>
              <a:rPr lang="en-US" dirty="0"/>
              <a:t> </a:t>
            </a:r>
            <a:r>
              <a:rPr lang="en-US" dirty="0" err="1"/>
              <a:t>bersih</a:t>
            </a:r>
            <a:r>
              <a:rPr lang="en-US" dirty="0"/>
              <a:t>, </a:t>
            </a:r>
            <a:r>
              <a:rPr lang="en-US" dirty="0" err="1"/>
              <a:t>bawa</a:t>
            </a:r>
            <a:r>
              <a:rPr lang="en-US" dirty="0"/>
              <a:t> </a:t>
            </a:r>
            <a:r>
              <a:rPr lang="en-US" dirty="0" err="1"/>
              <a:t>semprot</a:t>
            </a:r>
            <a:r>
              <a:rPr lang="en-US" dirty="0"/>
              <a:t> </a:t>
            </a:r>
            <a:r>
              <a:rPr lang="en-US" dirty="0" err="1"/>
              <a:t>nyamuk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Sampling Temperature Sensor dan LUX </a:t>
            </a:r>
            <a:r>
              <a:rPr lang="en-US"/>
              <a:t>growlight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26324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E439E1-226F-8EA9-3B44-07CDA3DA8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543" y="128587"/>
            <a:ext cx="7439025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446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886748-A1B7-3D51-B630-D7DB1F192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34466"/>
            <a:ext cx="10905066" cy="498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924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6B48D3-0909-FCDA-43B0-731D2A80F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917" y="997085"/>
            <a:ext cx="2422963" cy="486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885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DF50CC-9ED4-4BC7-AACD-58B231B52231}"/>
              </a:ext>
            </a:extLst>
          </p:cNvPr>
          <p:cNvSpPr txBox="1"/>
          <p:nvPr/>
        </p:nvSpPr>
        <p:spPr>
          <a:xfrm>
            <a:off x="4538121" y="412750"/>
            <a:ext cx="3949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>
                <a:latin typeface="Affogato Bold" panose="00000800000000000000" pitchFamily="50" charset="0"/>
              </a:rPr>
              <a:t>Reference</a:t>
            </a:r>
            <a:endParaRPr lang="en-ID" sz="5400">
              <a:latin typeface="Affogato Bold" panose="000008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E05BFE-41F4-4B44-B891-0EFB065995F1}"/>
              </a:ext>
            </a:extLst>
          </p:cNvPr>
          <p:cNvSpPr txBox="1"/>
          <p:nvPr/>
        </p:nvSpPr>
        <p:spPr>
          <a:xfrm>
            <a:off x="1139284" y="1994756"/>
            <a:ext cx="5505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>
                <a:hlinkClick r:id="rId2"/>
              </a:rPr>
              <a:t>https://docplayer.info/206414582-Perancangan-sistem-kontrol-derajat-keasaman-tanah-pada-pembibitan-teh-di-pptk-pusat-penelitian-teh-dan-kina-gamboeng.html</a:t>
            </a:r>
            <a:r>
              <a:rPr lang="en-ID"/>
              <a:t> </a:t>
            </a:r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72639E60-FAEC-4AC7-8334-A1296327317F}"/>
              </a:ext>
            </a:extLst>
          </p:cNvPr>
          <p:cNvSpPr txBox="1"/>
          <p:nvPr/>
        </p:nvSpPr>
        <p:spPr>
          <a:xfrm>
            <a:off x="1139284" y="312326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dirty="0">
                <a:hlinkClick r:id="rId3"/>
              </a:rPr>
              <a:t>https://openlibrarypublications.telkomuniversity.ac.id/index.php/engineering/article/view/11773/11637</a:t>
            </a:r>
            <a:endParaRPr lang="en-US" dirty="0"/>
          </a:p>
          <a:p>
            <a:endParaRPr lang="id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9E80BB-3C26-4892-9171-0B2ABFA1EE70}"/>
              </a:ext>
            </a:extLst>
          </p:cNvPr>
          <p:cNvSpPr txBox="1"/>
          <p:nvPr/>
        </p:nvSpPr>
        <p:spPr>
          <a:xfrm>
            <a:off x="1139284" y="4067114"/>
            <a:ext cx="6523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>
                <a:hlinkClick r:id="rId4"/>
              </a:rPr>
              <a:t>https://www.growpodsolutions.com/grow-pod/vertical-grow-pods/</a:t>
            </a:r>
            <a:r>
              <a:rPr lang="en-ID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0439A5-791E-4D8C-BDDB-8F0992853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2700" y="58661"/>
            <a:ext cx="2019300" cy="26860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6638D3-AC5C-423C-B222-1A44746512B1}"/>
              </a:ext>
            </a:extLst>
          </p:cNvPr>
          <p:cNvSpPr txBox="1"/>
          <p:nvPr/>
        </p:nvSpPr>
        <p:spPr>
          <a:xfrm>
            <a:off x="1139284" y="4810897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>
                <a:hlinkClick r:id="rId6"/>
              </a:rPr>
              <a:t>https://perkebunan.litbang.pertanian.go.id/wp-content/uploads/2011/02/perkebunan_budidaya_teh.pdf</a:t>
            </a:r>
            <a:r>
              <a:rPr lang="en-ID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2BBF1A-29F9-462E-A80D-38F75064CE34}"/>
              </a:ext>
            </a:extLst>
          </p:cNvPr>
          <p:cNvSpPr txBox="1"/>
          <p:nvPr/>
        </p:nvSpPr>
        <p:spPr>
          <a:xfrm>
            <a:off x="998982" y="5709148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1"/>
              <a:t>RANCANG BANGUN SISTEM OTOMASI GREENHOUSE (</a:t>
            </a:r>
            <a:r>
              <a:rPr lang="en-ID" b="1" err="1"/>
              <a:t>Studi</a:t>
            </a:r>
            <a:r>
              <a:rPr lang="en-ID" b="1"/>
              <a:t> </a:t>
            </a:r>
            <a:r>
              <a:rPr lang="en-ID" b="1" err="1"/>
              <a:t>Kasus</a:t>
            </a:r>
            <a:r>
              <a:rPr lang="en-ID" b="1"/>
              <a:t> di PT </a:t>
            </a:r>
            <a:r>
              <a:rPr lang="en-ID" b="1" err="1"/>
              <a:t>Indmira</a:t>
            </a:r>
            <a:r>
              <a:rPr lang="en-ID" b="1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23651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574" y="-270387"/>
            <a:ext cx="12275574" cy="712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144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40" y="98926"/>
            <a:ext cx="12088760" cy="671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74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 1">
            <a:extLst>
              <a:ext uri="{FF2B5EF4-FFF2-40B4-BE49-F238E27FC236}">
                <a16:creationId xmlns:a16="http://schemas.microsoft.com/office/drawing/2014/main" id="{8EC02DFE-9038-41FA-8856-6D015FFDEAAF}"/>
              </a:ext>
            </a:extLst>
          </p:cNvPr>
          <p:cNvGrpSpPr/>
          <p:nvPr/>
        </p:nvGrpSpPr>
        <p:grpSpPr>
          <a:xfrm>
            <a:off x="766394" y="272334"/>
            <a:ext cx="10659212" cy="6279776"/>
            <a:chOff x="730329" y="449532"/>
            <a:chExt cx="10659212" cy="6279776"/>
          </a:xfrm>
        </p:grpSpPr>
        <p:pic>
          <p:nvPicPr>
            <p:cNvPr id="2050" name="Picture 2" descr="Terlaris - Bibit Pohon Teh Daun Afrika - Bukalapak.com | inkuiri.com">
              <a:extLst>
                <a:ext uri="{FF2B5EF4-FFF2-40B4-BE49-F238E27FC236}">
                  <a16:creationId xmlns:a16="http://schemas.microsoft.com/office/drawing/2014/main" id="{C26A6A7A-9865-48A3-8760-98C738B149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29" y="449532"/>
              <a:ext cx="4709832" cy="6279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Jual Bibit tanaman teh tehan 10 stek tanaman pagar tanaman hias murah  sukulen kaktus sansevieria adenium di Lapak Budi Nursery | Bukalapak">
              <a:extLst>
                <a:ext uri="{FF2B5EF4-FFF2-40B4-BE49-F238E27FC236}">
                  <a16:creationId xmlns:a16="http://schemas.microsoft.com/office/drawing/2014/main" id="{D93AC4AC-D286-4DAB-8137-A7BA733FA5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4541" y="765258"/>
              <a:ext cx="5715000" cy="5648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21674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 1">
            <a:extLst>
              <a:ext uri="{FF2B5EF4-FFF2-40B4-BE49-F238E27FC236}">
                <a16:creationId xmlns:a16="http://schemas.microsoft.com/office/drawing/2014/main" id="{CE05F6D7-5611-41E2-9E1C-145FE3751538}"/>
              </a:ext>
            </a:extLst>
          </p:cNvPr>
          <p:cNvGrpSpPr/>
          <p:nvPr/>
        </p:nvGrpSpPr>
        <p:grpSpPr>
          <a:xfrm>
            <a:off x="315226" y="783166"/>
            <a:ext cx="11561548" cy="5291667"/>
            <a:chOff x="237995" y="783165"/>
            <a:chExt cx="11561548" cy="5291667"/>
          </a:xfrm>
        </p:grpSpPr>
        <p:pic>
          <p:nvPicPr>
            <p:cNvPr id="1028" name="Picture 4" descr="Jual Pohon Teh- Tehan / Acalypha Siamensis Tanaman Pagar - Jakarta Selatan  - amandaeee | Tokopedia">
              <a:extLst>
                <a:ext uri="{FF2B5EF4-FFF2-40B4-BE49-F238E27FC236}">
                  <a16:creationId xmlns:a16="http://schemas.microsoft.com/office/drawing/2014/main" id="{B0677907-BCEB-4FBB-9351-90CE8F138D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55" b="9087"/>
            <a:stretch/>
          </p:blipFill>
          <p:spPr bwMode="auto">
            <a:xfrm>
              <a:off x="237995" y="956357"/>
              <a:ext cx="6056200" cy="4945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Pohon teh tehan - tanaman pagar - tanaman hias - bibit tanaman | Shopee  Indonesia">
              <a:extLst>
                <a:ext uri="{FF2B5EF4-FFF2-40B4-BE49-F238E27FC236}">
                  <a16:creationId xmlns:a16="http://schemas.microsoft.com/office/drawing/2014/main" id="{31C41FED-E1E9-434E-A91C-9BEA488FA5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507876" y="783165"/>
              <a:ext cx="5291667" cy="5291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02375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85F7CE-367F-45FB-A0E6-119D5121F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744" y="552933"/>
            <a:ext cx="7704512" cy="5752134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79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engertian Arduino Mega2560 - Ajifahreza">
            <a:extLst>
              <a:ext uri="{FF2B5EF4-FFF2-40B4-BE49-F238E27FC236}">
                <a16:creationId xmlns:a16="http://schemas.microsoft.com/office/drawing/2014/main" id="{B8C43604-5E6A-44AA-B024-66EFDF8DA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862" y="2464927"/>
            <a:ext cx="3115506" cy="163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enggunakan LCD 20×4 2004 I2C pada Arduino | INDOMAKER">
            <a:extLst>
              <a:ext uri="{FF2B5EF4-FFF2-40B4-BE49-F238E27FC236}">
                <a16:creationId xmlns:a16="http://schemas.microsoft.com/office/drawing/2014/main" id="{D4B570CA-50A6-4D67-BF32-370249019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933" y="267457"/>
            <a:ext cx="2324100" cy="135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D5AF68-32D9-43D4-8C34-EBC04C9CF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197" y="5618395"/>
            <a:ext cx="1096443" cy="6494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75C640-FD50-479A-8712-D1C6993CE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1410" y="2427167"/>
            <a:ext cx="1089232" cy="1031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321D2-D0EE-47E6-843F-D0EE53306F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4172" y="1081791"/>
            <a:ext cx="1046754" cy="10906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C92848-415A-4709-99A1-83AA383038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87533" y="3725483"/>
            <a:ext cx="1360031" cy="5206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871D9A-B930-4ECD-93E4-36FBB19BA7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0727" y="1034313"/>
            <a:ext cx="1852612" cy="10281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42A5FE2-7110-47BA-838D-49D4A9D7D7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15902" y="4563718"/>
            <a:ext cx="1198052" cy="12000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6FDB7C7-45B6-4B72-A4E2-F9B1DDBBC9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48819" y="2991718"/>
            <a:ext cx="1341368" cy="101221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54AA60D-F3A8-4777-B818-35AAD81A48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75710" y="3945315"/>
            <a:ext cx="1775589" cy="11342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C07AA5-3474-4B84-BCCE-51347595DB6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40146" y="5079544"/>
            <a:ext cx="600991" cy="86356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3F9AFC0-9E83-478B-A005-6715890679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09590" y="4512429"/>
            <a:ext cx="922050" cy="77890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37CA828-68BB-4126-901F-3597E4DA198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31813" y="1663670"/>
            <a:ext cx="2229847" cy="183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342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" ma:contentTypeID="0x01010017927CAF7E965F4AA732322BB7FDAC8E" ma:contentTypeVersion="2" ma:contentTypeDescription="Buat sebuah dokumen baru." ma:contentTypeScope="" ma:versionID="ddb260ef9eb20a572c87b046de0c5c85">
  <xsd:schema xmlns:xsd="http://www.w3.org/2001/XMLSchema" xmlns:xs="http://www.w3.org/2001/XMLSchema" xmlns:p="http://schemas.microsoft.com/office/2006/metadata/properties" xmlns:ns3="0b4b1cf3-be1c-4fbf-8c73-581fc0418722" targetNamespace="http://schemas.microsoft.com/office/2006/metadata/properties" ma:root="true" ma:fieldsID="f83addb5f6187034c3befaef8bc9e35d" ns3:_="">
    <xsd:import namespace="0b4b1cf3-be1c-4fbf-8c73-581fc041872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4b1cf3-be1c-4fbf-8c73-581fc041872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e Isi"/>
        <xsd:element ref="dc:title" minOccurs="0" maxOccurs="1" ma:index="4" ma:displayName="Judu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0B5ED84-8996-48B7-90A0-F94B1919B601}">
  <ds:schemaRefs>
    <ds:schemaRef ds:uri="0b4b1cf3-be1c-4fbf-8c73-581fc041872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8A50646-F1C3-4523-858F-8525AECA15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B09B85-DB35-4566-B1C6-7B5347016316}">
  <ds:schemaRefs>
    <ds:schemaRef ds:uri="http://schemas.microsoft.com/office/2006/documentManagement/types"/>
    <ds:schemaRef ds:uri="0b4b1cf3-be1c-4fbf-8c73-581fc0418722"/>
    <ds:schemaRef ds:uri="http://purl.org/dc/elements/1.1/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2006/metadata/properties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685</Words>
  <Application>Microsoft Office PowerPoint</Application>
  <PresentationFormat>Widescreen</PresentationFormat>
  <Paragraphs>43</Paragraphs>
  <Slides>38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Affogato Bold</vt:lpstr>
      <vt:lpstr>Arial</vt:lpstr>
      <vt:lpstr>Calibri</vt:lpstr>
      <vt:lpstr>Calibri Light</vt:lpstr>
      <vt:lpstr>Helvetica</vt:lpstr>
      <vt:lpstr>Roboto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taryono -</dc:creator>
  <cp:lastModifiedBy>naufalaryaputra</cp:lastModifiedBy>
  <cp:revision>2</cp:revision>
  <dcterms:created xsi:type="dcterms:W3CDTF">2020-11-13T01:16:57Z</dcterms:created>
  <dcterms:modified xsi:type="dcterms:W3CDTF">2023-04-24T15:30:59Z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0x01010017927CAF7E965F4AA732322BB7FDAC8E</vt:lpwstr>
  </property>
</Properties>
</file>